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Lucida Grande"/>
      </a:defRPr>
    </a:lvl1pPr>
    <a:lvl2pPr marL="0" marR="0" indent="0" algn="l" defTabSz="18284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Lucida Grande"/>
      </a:defRPr>
    </a:lvl2pPr>
    <a:lvl3pPr marL="0" marR="0" indent="0" algn="l" defTabSz="18284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Lucida Grande"/>
      </a:defRPr>
    </a:lvl3pPr>
    <a:lvl4pPr marL="0" marR="0" indent="0" algn="l" defTabSz="18284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Lucida Grande"/>
      </a:defRPr>
    </a:lvl4pPr>
    <a:lvl5pPr marL="0" marR="0" indent="0" algn="l" defTabSz="18284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Lucida Grande"/>
      </a:defRPr>
    </a:lvl5pPr>
    <a:lvl6pPr marL="0" marR="0" indent="0" algn="l" defTabSz="18284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Lucida Grande"/>
      </a:defRPr>
    </a:lvl6pPr>
    <a:lvl7pPr marL="0" marR="0" indent="0" algn="l" defTabSz="18284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Lucida Grande"/>
      </a:defRPr>
    </a:lvl7pPr>
    <a:lvl8pPr marL="0" marR="0" indent="0" algn="l" defTabSz="18284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Lucida Grande"/>
      </a:defRPr>
    </a:lvl8pPr>
    <a:lvl9pPr marL="0" marR="0" indent="0" algn="l" defTabSz="18284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Lucida Grand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3E4E"/>
    <a:srgbClr val="44546A"/>
    <a:srgbClr val="4373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0"/>
  </p:normalViewPr>
  <p:slideViewPr>
    <p:cSldViewPr snapToGrid="0" snapToObjects="1">
      <p:cViewPr>
        <p:scale>
          <a:sx n="55" d="100"/>
          <a:sy n="55" d="100"/>
        </p:scale>
        <p:origin x="1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+mn-lt"/>
        <a:ea typeface="+mn-ea"/>
        <a:cs typeface="+mn-cs"/>
        <a:sym typeface="Lucida Grande"/>
      </a:defRPr>
    </a:lvl1pPr>
    <a:lvl2pPr indent="228600" defTabSz="457200" latinLnBrk="0">
      <a:defRPr sz="2200">
        <a:latin typeface="+mn-lt"/>
        <a:ea typeface="+mn-ea"/>
        <a:cs typeface="+mn-cs"/>
        <a:sym typeface="Lucida Grande"/>
      </a:defRPr>
    </a:lvl2pPr>
    <a:lvl3pPr indent="457200" defTabSz="457200" latinLnBrk="0">
      <a:defRPr sz="2200">
        <a:latin typeface="+mn-lt"/>
        <a:ea typeface="+mn-ea"/>
        <a:cs typeface="+mn-cs"/>
        <a:sym typeface="Lucida Grande"/>
      </a:defRPr>
    </a:lvl3pPr>
    <a:lvl4pPr indent="685800" defTabSz="457200" latinLnBrk="0">
      <a:defRPr sz="2200">
        <a:latin typeface="+mn-lt"/>
        <a:ea typeface="+mn-ea"/>
        <a:cs typeface="+mn-cs"/>
        <a:sym typeface="Lucida Grande"/>
      </a:defRPr>
    </a:lvl4pPr>
    <a:lvl5pPr indent="914400" defTabSz="457200" latinLnBrk="0">
      <a:defRPr sz="2200">
        <a:latin typeface="+mn-lt"/>
        <a:ea typeface="+mn-ea"/>
        <a:cs typeface="+mn-cs"/>
        <a:sym typeface="Lucida Grande"/>
      </a:defRPr>
    </a:lvl5pPr>
    <a:lvl6pPr indent="1143000" defTabSz="457200" latinLnBrk="0">
      <a:defRPr sz="2200">
        <a:latin typeface="+mn-lt"/>
        <a:ea typeface="+mn-ea"/>
        <a:cs typeface="+mn-cs"/>
        <a:sym typeface="Lucida Grande"/>
      </a:defRPr>
    </a:lvl6pPr>
    <a:lvl7pPr indent="1371600" defTabSz="457200" latinLnBrk="0">
      <a:defRPr sz="2200">
        <a:latin typeface="+mn-lt"/>
        <a:ea typeface="+mn-ea"/>
        <a:cs typeface="+mn-cs"/>
        <a:sym typeface="Lucida Grande"/>
      </a:defRPr>
    </a:lvl7pPr>
    <a:lvl8pPr indent="1600200" defTabSz="457200" latinLnBrk="0">
      <a:defRPr sz="2200">
        <a:latin typeface="+mn-lt"/>
        <a:ea typeface="+mn-ea"/>
        <a:cs typeface="+mn-cs"/>
        <a:sym typeface="Lucida Grande"/>
      </a:defRPr>
    </a:lvl8pPr>
    <a:lvl9pPr indent="1828800" defTabSz="457200" latinLnBrk="0">
      <a:defRPr sz="2200">
        <a:latin typeface="+mn-lt"/>
        <a:ea typeface="+mn-ea"/>
        <a:cs typeface="+mn-cs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839721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/>
          <p:cNvSpPr/>
          <p:nvPr/>
        </p:nvSpPr>
        <p:spPr>
          <a:xfrm rot="16200000">
            <a:off x="11823699" y="1162047"/>
            <a:ext cx="730254" cy="24377656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14" name="Group"/>
          <p:cNvGrpSpPr/>
          <p:nvPr/>
        </p:nvGrpSpPr>
        <p:grpSpPr>
          <a:xfrm>
            <a:off x="547663" y="13233497"/>
            <a:ext cx="24552322" cy="269237"/>
            <a:chOff x="0" y="0"/>
            <a:chExt cx="24552321" cy="269235"/>
          </a:xfrm>
        </p:grpSpPr>
        <p:sp>
          <p:nvSpPr>
            <p:cNvPr id="12" name="COMPUTEROME 2.0 USERS WORKSHOP"/>
            <p:cNvSpPr txBox="1"/>
            <p:nvPr/>
          </p:nvSpPr>
          <p:spPr>
            <a:xfrm>
              <a:off x="20316047" y="0"/>
              <a:ext cx="4236276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13" name="UNIVERSITY OF COPENHAGEN, FEBRUARY 2021"/>
            <p:cNvSpPr txBox="1"/>
            <p:nvPr/>
          </p:nvSpPr>
          <p:spPr>
            <a:xfrm>
              <a:off x="0" y="0"/>
              <a:ext cx="5172702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16392994" y="2417091"/>
            <a:ext cx="6115669" cy="577018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9896568" y="2417091"/>
            <a:ext cx="6115669" cy="577018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 lIns="91421" tIns="91421" rIns="91421" bIns="91421" anchor="t"/>
          <a:lstStyle>
            <a:lvl1pPr algn="l">
              <a:defRPr sz="3600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21"/>
          </p:nvPr>
        </p:nvSpPr>
        <p:spPr>
          <a:xfrm>
            <a:off x="-311148" y="-304800"/>
            <a:ext cx="24999949" cy="1432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"/>
          <p:cNvSpPr/>
          <p:nvPr/>
        </p:nvSpPr>
        <p:spPr>
          <a:xfrm rot="16200000">
            <a:off x="11823699" y="1162047"/>
            <a:ext cx="730254" cy="24377656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33" name="Group"/>
          <p:cNvGrpSpPr/>
          <p:nvPr/>
        </p:nvGrpSpPr>
        <p:grpSpPr>
          <a:xfrm>
            <a:off x="547663" y="13233497"/>
            <a:ext cx="24552322" cy="269237"/>
            <a:chOff x="0" y="0"/>
            <a:chExt cx="24552321" cy="269235"/>
          </a:xfrm>
        </p:grpSpPr>
        <p:sp>
          <p:nvSpPr>
            <p:cNvPr id="31" name="COMPUTEROME 2.0 USERS WORKSHOP"/>
            <p:cNvSpPr txBox="1"/>
            <p:nvPr/>
          </p:nvSpPr>
          <p:spPr>
            <a:xfrm>
              <a:off x="20316047" y="0"/>
              <a:ext cx="4236276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32" name="UNIVERSITY OF COPENHAGEN, FEBRUARY 2021"/>
            <p:cNvSpPr txBox="1"/>
            <p:nvPr/>
          </p:nvSpPr>
          <p:spPr>
            <a:xfrm>
              <a:off x="0" y="0"/>
              <a:ext cx="5172702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34" name="Image"/>
          <p:cNvSpPr>
            <a:spLocks noGrp="1"/>
          </p:cNvSpPr>
          <p:nvPr>
            <p:ph type="pic" sz="half" idx="21"/>
          </p:nvPr>
        </p:nvSpPr>
        <p:spPr>
          <a:xfrm>
            <a:off x="11171580" y="0"/>
            <a:ext cx="13206070" cy="87700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 rot="16200000">
            <a:off x="11823699" y="1162047"/>
            <a:ext cx="730254" cy="24377656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45" name="Group"/>
          <p:cNvGrpSpPr/>
          <p:nvPr/>
        </p:nvGrpSpPr>
        <p:grpSpPr>
          <a:xfrm>
            <a:off x="547663" y="13233497"/>
            <a:ext cx="24552322" cy="269237"/>
            <a:chOff x="0" y="0"/>
            <a:chExt cx="24552321" cy="269235"/>
          </a:xfrm>
        </p:grpSpPr>
        <p:sp>
          <p:nvSpPr>
            <p:cNvPr id="43" name="COMPUTEROME 2.0 USERS WORKSHOP"/>
            <p:cNvSpPr txBox="1"/>
            <p:nvPr/>
          </p:nvSpPr>
          <p:spPr>
            <a:xfrm>
              <a:off x="20316047" y="0"/>
              <a:ext cx="4236276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44" name="UNIVERSITY OF COPENHAGEN, FEBRUARY 2021"/>
            <p:cNvSpPr txBox="1"/>
            <p:nvPr/>
          </p:nvSpPr>
          <p:spPr>
            <a:xfrm>
              <a:off x="0" y="0"/>
              <a:ext cx="5172702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46" name="Image"/>
          <p:cNvSpPr>
            <a:spLocks noGrp="1"/>
          </p:cNvSpPr>
          <p:nvPr>
            <p:ph type="pic" sz="half" idx="21"/>
          </p:nvPr>
        </p:nvSpPr>
        <p:spPr>
          <a:xfrm>
            <a:off x="11001919" y="4492485"/>
            <a:ext cx="11338788" cy="723569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"/>
          <p:cNvSpPr/>
          <p:nvPr/>
        </p:nvSpPr>
        <p:spPr>
          <a:xfrm rot="16200000">
            <a:off x="11823699" y="1162047"/>
            <a:ext cx="730254" cy="24377656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57" name="Group"/>
          <p:cNvGrpSpPr/>
          <p:nvPr/>
        </p:nvGrpSpPr>
        <p:grpSpPr>
          <a:xfrm>
            <a:off x="547663" y="13233497"/>
            <a:ext cx="24552322" cy="269237"/>
            <a:chOff x="0" y="0"/>
            <a:chExt cx="24552321" cy="269235"/>
          </a:xfrm>
        </p:grpSpPr>
        <p:sp>
          <p:nvSpPr>
            <p:cNvPr id="55" name="COMPUTEROME 2.0 USERS WORKSHOP"/>
            <p:cNvSpPr txBox="1"/>
            <p:nvPr/>
          </p:nvSpPr>
          <p:spPr>
            <a:xfrm>
              <a:off x="20316047" y="0"/>
              <a:ext cx="4236276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56" name="UNIVERSITY OF COPENHAGEN, FEBRUARY 2021"/>
            <p:cNvSpPr txBox="1"/>
            <p:nvPr/>
          </p:nvSpPr>
          <p:spPr>
            <a:xfrm>
              <a:off x="0" y="0"/>
              <a:ext cx="5172702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58" name="Image"/>
          <p:cNvSpPr>
            <a:spLocks noGrp="1"/>
          </p:cNvSpPr>
          <p:nvPr>
            <p:ph type="pic" sz="half" idx="21"/>
          </p:nvPr>
        </p:nvSpPr>
        <p:spPr>
          <a:xfrm>
            <a:off x="8616460" y="0"/>
            <a:ext cx="15761190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" name="Image"/>
          <p:cNvSpPr>
            <a:spLocks noGrp="1"/>
          </p:cNvSpPr>
          <p:nvPr>
            <p:ph type="pic" sz="half" idx="22"/>
          </p:nvPr>
        </p:nvSpPr>
        <p:spPr>
          <a:xfrm>
            <a:off x="8616460" y="6996499"/>
            <a:ext cx="15761190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"/>
          <p:cNvSpPr/>
          <p:nvPr/>
        </p:nvSpPr>
        <p:spPr>
          <a:xfrm rot="16200000">
            <a:off x="11823699" y="1162047"/>
            <a:ext cx="730254" cy="24377656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70" name="Group"/>
          <p:cNvGrpSpPr/>
          <p:nvPr/>
        </p:nvGrpSpPr>
        <p:grpSpPr>
          <a:xfrm>
            <a:off x="547663" y="13233497"/>
            <a:ext cx="24552322" cy="269237"/>
            <a:chOff x="0" y="0"/>
            <a:chExt cx="24552321" cy="269235"/>
          </a:xfrm>
        </p:grpSpPr>
        <p:sp>
          <p:nvSpPr>
            <p:cNvPr id="68" name="COMPUTEROME 2.0 USERS WORKSHOP"/>
            <p:cNvSpPr txBox="1"/>
            <p:nvPr/>
          </p:nvSpPr>
          <p:spPr>
            <a:xfrm>
              <a:off x="20316047" y="0"/>
              <a:ext cx="4236276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69" name="UNIVERSITY OF COPENHAGEN, FEBRUARY 2021"/>
            <p:cNvSpPr txBox="1"/>
            <p:nvPr/>
          </p:nvSpPr>
          <p:spPr>
            <a:xfrm>
              <a:off x="0" y="0"/>
              <a:ext cx="5172702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71" name="Image"/>
          <p:cNvSpPr>
            <a:spLocks noGrp="1"/>
          </p:cNvSpPr>
          <p:nvPr>
            <p:ph type="pic" sz="quarter" idx="21"/>
          </p:nvPr>
        </p:nvSpPr>
        <p:spPr>
          <a:xfrm>
            <a:off x="2018214" y="5114897"/>
            <a:ext cx="3059061" cy="30590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" name="Image"/>
          <p:cNvSpPr>
            <a:spLocks noGrp="1"/>
          </p:cNvSpPr>
          <p:nvPr>
            <p:ph type="pic" sz="quarter" idx="22"/>
          </p:nvPr>
        </p:nvSpPr>
        <p:spPr>
          <a:xfrm>
            <a:off x="7362614" y="5114897"/>
            <a:ext cx="3059062" cy="30590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3" name="Image"/>
          <p:cNvSpPr>
            <a:spLocks noGrp="1"/>
          </p:cNvSpPr>
          <p:nvPr>
            <p:ph type="pic" sz="quarter" idx="23"/>
          </p:nvPr>
        </p:nvSpPr>
        <p:spPr>
          <a:xfrm>
            <a:off x="12707015" y="5114897"/>
            <a:ext cx="3059062" cy="30590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4" name="Image"/>
          <p:cNvSpPr>
            <a:spLocks noGrp="1"/>
          </p:cNvSpPr>
          <p:nvPr>
            <p:ph type="pic" sz="quarter" idx="24"/>
          </p:nvPr>
        </p:nvSpPr>
        <p:spPr>
          <a:xfrm>
            <a:off x="18051417" y="5114897"/>
            <a:ext cx="3059062" cy="30590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"/>
          <p:cNvSpPr/>
          <p:nvPr/>
        </p:nvSpPr>
        <p:spPr>
          <a:xfrm rot="16200000">
            <a:off x="11823699" y="1162047"/>
            <a:ext cx="730254" cy="24377656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85" name="Group"/>
          <p:cNvGrpSpPr/>
          <p:nvPr/>
        </p:nvGrpSpPr>
        <p:grpSpPr>
          <a:xfrm>
            <a:off x="547663" y="13233497"/>
            <a:ext cx="24552322" cy="269237"/>
            <a:chOff x="0" y="0"/>
            <a:chExt cx="24552321" cy="269235"/>
          </a:xfrm>
        </p:grpSpPr>
        <p:sp>
          <p:nvSpPr>
            <p:cNvPr id="83" name="COMPUTEROME 2.0 USERS WORKSHOP"/>
            <p:cNvSpPr txBox="1"/>
            <p:nvPr/>
          </p:nvSpPr>
          <p:spPr>
            <a:xfrm>
              <a:off x="20316047" y="0"/>
              <a:ext cx="4236276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84" name="UNIVERSITY OF COPENHAGEN, FEBRUARY 2021"/>
            <p:cNvSpPr txBox="1"/>
            <p:nvPr/>
          </p:nvSpPr>
          <p:spPr>
            <a:xfrm>
              <a:off x="0" y="0"/>
              <a:ext cx="5172702" cy="269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86" name="Image"/>
          <p:cNvSpPr>
            <a:spLocks noGrp="1"/>
          </p:cNvSpPr>
          <p:nvPr>
            <p:ph type="pic" sz="quarter" idx="21"/>
          </p:nvPr>
        </p:nvSpPr>
        <p:spPr>
          <a:xfrm>
            <a:off x="17338746" y="1538474"/>
            <a:ext cx="4941291" cy="1067041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7" name="Image"/>
          <p:cNvSpPr>
            <a:spLocks noGrp="1"/>
          </p:cNvSpPr>
          <p:nvPr>
            <p:ph type="pic" sz="quarter" idx="22"/>
          </p:nvPr>
        </p:nvSpPr>
        <p:spPr>
          <a:xfrm>
            <a:off x="11068066" y="1538474"/>
            <a:ext cx="4941290" cy="1067041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11298801" y="2220684"/>
            <a:ext cx="10810242" cy="1032488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 lIns="91421" tIns="91421" rIns="91421" bIns="91421" anchor="t"/>
          <a:lstStyle>
            <a:lvl1pPr algn="l">
              <a:defRPr sz="3600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icture Placeholder 8"/>
          <p:cNvSpPr>
            <a:spLocks noGrp="1"/>
          </p:cNvSpPr>
          <p:nvPr>
            <p:ph type="pic" idx="21"/>
          </p:nvPr>
        </p:nvSpPr>
        <p:spPr>
          <a:xfrm>
            <a:off x="10882365" y="1170432"/>
            <a:ext cx="12270242" cy="1137513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4089" cy="728943"/>
          </a:xfrm>
          <a:prstGeom prst="rect">
            <a:avLst/>
          </a:prstGeom>
        </p:spPr>
        <p:txBody>
          <a:bodyPr lIns="91421" tIns="91421" rIns="91421" bIns="91421" anchor="t"/>
          <a:lstStyle>
            <a:lvl1pPr algn="l">
              <a:defRPr sz="3600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651463" y="1539875"/>
            <a:ext cx="1949704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03078" y="4876800"/>
            <a:ext cx="9545427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207480" y="12220249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1828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computerome_00.jpg" descr="computerome_00.jpg"/>
          <p:cNvPicPr>
            <a:picLocks noChangeAspect="1"/>
          </p:cNvPicPr>
          <p:nvPr/>
        </p:nvPicPr>
        <p:blipFill>
          <a:blip r:embed="rId3">
            <a:alphaModFix amt="94647"/>
          </a:blip>
          <a:srcRect l="13000" r="41539"/>
          <a:stretch>
            <a:fillRect/>
          </a:stretch>
        </p:blipFill>
        <p:spPr>
          <a:xfrm>
            <a:off x="13259147" y="-47427"/>
            <a:ext cx="11160864" cy="13810736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123" name="Rectangle"/>
          <p:cNvSpPr/>
          <p:nvPr/>
        </p:nvSpPr>
        <p:spPr>
          <a:xfrm>
            <a:off x="-3175" y="0"/>
            <a:ext cx="24377650" cy="13716000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4" name="OMPUTEROME 2.0…"/>
          <p:cNvSpPr txBox="1"/>
          <p:nvPr/>
        </p:nvSpPr>
        <p:spPr>
          <a:xfrm>
            <a:off x="4546572" y="5857168"/>
            <a:ext cx="5432029" cy="200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000" b="1" spc="300" baseline="3331">
                <a:latin typeface="+mj-lt"/>
                <a:ea typeface="+mj-ea"/>
                <a:cs typeface="+mj-cs"/>
                <a:sym typeface="Helvetica"/>
              </a:defRPr>
            </a:pPr>
            <a:r>
              <a:t>COMPUTEROME 2.0</a:t>
            </a:r>
          </a:p>
          <a:p>
            <a:pPr>
              <a:defRPr sz="6000" b="1" spc="300" baseline="3331">
                <a:latin typeface="+mj-lt"/>
                <a:ea typeface="+mj-ea"/>
                <a:cs typeface="+mj-cs"/>
                <a:sym typeface="Helvetica"/>
              </a:defRPr>
            </a:pPr>
            <a:r>
              <a:t>USERS WORKSHOP</a:t>
            </a:r>
          </a:p>
        </p:txBody>
      </p:sp>
      <p:sp>
        <p:nvSpPr>
          <p:cNvPr id="125" name="Faculty of Health and Medical Sciences,…"/>
          <p:cNvSpPr txBox="1"/>
          <p:nvPr/>
        </p:nvSpPr>
        <p:spPr>
          <a:xfrm>
            <a:off x="8712172" y="12506889"/>
            <a:ext cx="5561269" cy="894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800" b="1" cap="all" spc="178" baseline="29333">
                <a:latin typeface="Arial"/>
                <a:ea typeface="Arial"/>
                <a:cs typeface="Arial"/>
                <a:sym typeface="Arial"/>
              </a:defRPr>
            </a:pPr>
            <a:r>
              <a:t>Center for Health DATA SCIENCE (HEADS)</a:t>
            </a:r>
          </a:p>
          <a:p>
            <a:pPr>
              <a:defRPr sz="1800" cap="all" spc="178" baseline="29333">
                <a:latin typeface="Arial"/>
                <a:ea typeface="Arial"/>
                <a:cs typeface="Arial"/>
                <a:sym typeface="Arial"/>
              </a:defRPr>
            </a:pPr>
            <a:r>
              <a:t>Faculty of Health and Medical Sciences, </a:t>
            </a:r>
          </a:p>
          <a:p>
            <a:pPr>
              <a:defRPr sz="1800" b="1" cap="all" spc="178" baseline="29333">
                <a:latin typeface="Arial"/>
                <a:ea typeface="Arial"/>
                <a:cs typeface="Arial"/>
                <a:sym typeface="Arial"/>
              </a:defRPr>
            </a:pPr>
            <a:r>
              <a:t>University of Copenhagen</a:t>
            </a:r>
            <a:r>
              <a:rPr b="0"/>
              <a:t>, February, 2021</a:t>
            </a:r>
          </a:p>
        </p:txBody>
      </p:sp>
      <p:grpSp>
        <p:nvGrpSpPr>
          <p:cNvPr id="128" name="Group"/>
          <p:cNvGrpSpPr/>
          <p:nvPr/>
        </p:nvGrpSpPr>
        <p:grpSpPr>
          <a:xfrm>
            <a:off x="2654959" y="5981418"/>
            <a:ext cx="1658087" cy="1650483"/>
            <a:chOff x="0" y="0"/>
            <a:chExt cx="1658086" cy="1650482"/>
          </a:xfrm>
        </p:grpSpPr>
        <p:pic>
          <p:nvPicPr>
            <p:cNvPr id="126" name="1325x215_WikiBanner.png" descr="1325x215_WikiBanner.png"/>
            <p:cNvPicPr>
              <a:picLocks noChangeAspect="1"/>
            </p:cNvPicPr>
            <p:nvPr/>
          </p:nvPicPr>
          <p:blipFill>
            <a:blip r:embed="rId4"/>
            <a:srcRect l="6112" t="15737" r="82742" b="15437"/>
            <a:stretch>
              <a:fillRect/>
            </a:stretch>
          </p:blipFill>
          <p:spPr>
            <a:xfrm>
              <a:off x="302" y="487"/>
              <a:ext cx="1657740" cy="1649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40" y="0"/>
                  </a:moveTo>
                  <a:cubicBezTo>
                    <a:pt x="7321" y="0"/>
                    <a:pt x="4804" y="1007"/>
                    <a:pt x="2881" y="3017"/>
                  </a:cubicBezTo>
                  <a:cubicBezTo>
                    <a:pt x="-960" y="7038"/>
                    <a:pt x="-960" y="13559"/>
                    <a:pt x="2881" y="17579"/>
                  </a:cubicBezTo>
                  <a:cubicBezTo>
                    <a:pt x="6725" y="21600"/>
                    <a:pt x="12955" y="21600"/>
                    <a:pt x="16799" y="17579"/>
                  </a:cubicBezTo>
                  <a:cubicBezTo>
                    <a:pt x="20640" y="13559"/>
                    <a:pt x="20640" y="7038"/>
                    <a:pt x="16799" y="3017"/>
                  </a:cubicBezTo>
                  <a:cubicBezTo>
                    <a:pt x="14876" y="1007"/>
                    <a:pt x="12358" y="0"/>
                    <a:pt x="9840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27" name="Oval"/>
            <p:cNvSpPr/>
            <p:nvPr/>
          </p:nvSpPr>
          <p:spPr>
            <a:xfrm>
              <a:off x="0" y="0"/>
              <a:ext cx="1658087" cy="1650483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 1"/>
          <p:cNvGrpSpPr/>
          <p:nvPr/>
        </p:nvGrpSpPr>
        <p:grpSpPr>
          <a:xfrm>
            <a:off x="1394308" y="2583990"/>
            <a:ext cx="9226334" cy="2934623"/>
            <a:chOff x="0" y="0"/>
            <a:chExt cx="9226333" cy="2934622"/>
          </a:xfrm>
        </p:grpSpPr>
        <p:sp>
          <p:nvSpPr>
            <p:cNvPr id="130" name="Group 11"/>
            <p:cNvSpPr/>
            <p:nvPr/>
          </p:nvSpPr>
          <p:spPr>
            <a:xfrm>
              <a:off x="7455" y="0"/>
              <a:ext cx="9218879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5000" spc="555">
                  <a:solidFill>
                    <a:srgbClr val="2B2C2B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CENTER FOR HEALTH DATA SCIENCE</a:t>
              </a:r>
            </a:p>
          </p:txBody>
        </p:sp>
        <p:sp>
          <p:nvSpPr>
            <p:cNvPr id="131" name="TextBox 17"/>
            <p:cNvSpPr/>
            <p:nvPr/>
          </p:nvSpPr>
          <p:spPr>
            <a:xfrm>
              <a:off x="0" y="2934622"/>
              <a:ext cx="918168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lnSpc>
                  <a:spcPts val="4000"/>
                </a:lnSpc>
                <a:defRPr sz="2600" spc="278">
                  <a:solidFill>
                    <a:srgbClr val="595E59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Provide </a:t>
              </a:r>
              <a:r>
                <a:rPr b="1"/>
                <a:t>SUND</a:t>
              </a:r>
              <a:r>
                <a:t> researchers with health data science </a:t>
              </a:r>
              <a:r>
                <a:rPr b="1"/>
                <a:t>services</a:t>
              </a:r>
              <a:r>
                <a:t> and provide </a:t>
              </a:r>
              <a:r>
                <a:rPr b="1"/>
                <a:t>training</a:t>
              </a:r>
              <a:r>
                <a:rPr b="1">
                  <a:latin typeface="Microsoft New Tai Lue"/>
                  <a:ea typeface="Microsoft New Tai Lue"/>
                  <a:cs typeface="Microsoft New Tai Lue"/>
                  <a:sym typeface="Microsoft New Tai Lue"/>
                </a:rPr>
                <a:t>. </a:t>
              </a:r>
              <a:endParaRPr sz="2800" spc="300"/>
            </a:p>
          </p:txBody>
        </p:sp>
      </p:grpSp>
      <p:sp>
        <p:nvSpPr>
          <p:cNvPr id="133" name="Freeform 53"/>
          <p:cNvSpPr/>
          <p:nvPr/>
        </p:nvSpPr>
        <p:spPr>
          <a:xfrm>
            <a:off x="15605655" y="9391905"/>
            <a:ext cx="3695957" cy="27455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125"/>
                </a:moveTo>
                <a:cubicBezTo>
                  <a:pt x="331" y="9525"/>
                  <a:pt x="827" y="9225"/>
                  <a:pt x="1322" y="9225"/>
                </a:cubicBezTo>
                <a:cubicBezTo>
                  <a:pt x="1818" y="9225"/>
                  <a:pt x="2314" y="9525"/>
                  <a:pt x="2645" y="10050"/>
                </a:cubicBezTo>
                <a:cubicBezTo>
                  <a:pt x="3141" y="10875"/>
                  <a:pt x="3361" y="12000"/>
                  <a:pt x="3361" y="13200"/>
                </a:cubicBezTo>
                <a:cubicBezTo>
                  <a:pt x="3361" y="14475"/>
                  <a:pt x="3141" y="15600"/>
                  <a:pt x="2645" y="16350"/>
                </a:cubicBezTo>
                <a:cubicBezTo>
                  <a:pt x="2314" y="16875"/>
                  <a:pt x="1818" y="17250"/>
                  <a:pt x="1322" y="17250"/>
                </a:cubicBezTo>
                <a:cubicBezTo>
                  <a:pt x="827" y="17250"/>
                  <a:pt x="331" y="16875"/>
                  <a:pt x="0" y="16350"/>
                </a:cubicBezTo>
                <a:cubicBezTo>
                  <a:pt x="0" y="19050"/>
                  <a:pt x="0" y="19050"/>
                  <a:pt x="0" y="19050"/>
                </a:cubicBezTo>
                <a:cubicBezTo>
                  <a:pt x="0" y="20475"/>
                  <a:pt x="827" y="21600"/>
                  <a:pt x="1873" y="21600"/>
                </a:cubicBezTo>
                <a:cubicBezTo>
                  <a:pt x="19727" y="21600"/>
                  <a:pt x="19727" y="21600"/>
                  <a:pt x="19727" y="21600"/>
                </a:cubicBezTo>
                <a:cubicBezTo>
                  <a:pt x="20773" y="21600"/>
                  <a:pt x="21600" y="20475"/>
                  <a:pt x="21600" y="1905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0" y="0"/>
                  <a:pt x="0" y="0"/>
                  <a:pt x="0" y="0"/>
                </a:cubicBezTo>
                <a:lnTo>
                  <a:pt x="0" y="10125"/>
                </a:lnTo>
                <a:close/>
              </a:path>
            </a:pathLst>
          </a:custGeom>
          <a:solidFill>
            <a:srgbClr val="455A59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4" name="Freeform 54"/>
          <p:cNvSpPr/>
          <p:nvPr/>
        </p:nvSpPr>
        <p:spPr>
          <a:xfrm>
            <a:off x="15605655" y="2541228"/>
            <a:ext cx="3695957" cy="2745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475"/>
                </a:moveTo>
                <a:cubicBezTo>
                  <a:pt x="21600" y="1125"/>
                  <a:pt x="20773" y="0"/>
                  <a:pt x="19727" y="0"/>
                </a:cubicBezTo>
                <a:cubicBezTo>
                  <a:pt x="1873" y="0"/>
                  <a:pt x="1873" y="0"/>
                  <a:pt x="1873" y="0"/>
                </a:cubicBezTo>
                <a:cubicBezTo>
                  <a:pt x="827" y="0"/>
                  <a:pt x="0" y="1125"/>
                  <a:pt x="0" y="2475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21600" y="2475"/>
                </a:lnTo>
                <a:close/>
              </a:path>
            </a:pathLst>
          </a:custGeom>
          <a:solidFill>
            <a:srgbClr val="80A7A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5" name="Freeform 55"/>
          <p:cNvSpPr/>
          <p:nvPr/>
        </p:nvSpPr>
        <p:spPr>
          <a:xfrm>
            <a:off x="15605655" y="5286795"/>
            <a:ext cx="4278152" cy="4105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36" y="18285"/>
                </a:moveTo>
                <a:cubicBezTo>
                  <a:pt x="19221" y="18285"/>
                  <a:pt x="19507" y="18285"/>
                  <a:pt x="19649" y="18536"/>
                </a:cubicBezTo>
                <a:cubicBezTo>
                  <a:pt x="19792" y="18737"/>
                  <a:pt x="19840" y="18887"/>
                  <a:pt x="19982" y="19088"/>
                </a:cubicBezTo>
                <a:cubicBezTo>
                  <a:pt x="20268" y="19540"/>
                  <a:pt x="20791" y="19591"/>
                  <a:pt x="21124" y="19088"/>
                </a:cubicBezTo>
                <a:cubicBezTo>
                  <a:pt x="21457" y="18687"/>
                  <a:pt x="21600" y="18084"/>
                  <a:pt x="21600" y="17531"/>
                </a:cubicBezTo>
                <a:cubicBezTo>
                  <a:pt x="21600" y="16928"/>
                  <a:pt x="21457" y="16326"/>
                  <a:pt x="21124" y="15924"/>
                </a:cubicBezTo>
                <a:cubicBezTo>
                  <a:pt x="20791" y="15472"/>
                  <a:pt x="20268" y="15472"/>
                  <a:pt x="19982" y="15924"/>
                </a:cubicBezTo>
                <a:cubicBezTo>
                  <a:pt x="19840" y="16125"/>
                  <a:pt x="19792" y="16326"/>
                  <a:pt x="19649" y="16476"/>
                </a:cubicBezTo>
                <a:cubicBezTo>
                  <a:pt x="19507" y="16727"/>
                  <a:pt x="19221" y="16727"/>
                  <a:pt x="18936" y="16727"/>
                </a:cubicBezTo>
                <a:cubicBezTo>
                  <a:pt x="18793" y="16727"/>
                  <a:pt x="18698" y="16577"/>
                  <a:pt x="18650" y="16476"/>
                </a:cubicBezTo>
                <a:cubicBezTo>
                  <a:pt x="18650" y="0"/>
                  <a:pt x="18650" y="0"/>
                  <a:pt x="186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8650" y="21600"/>
                  <a:pt x="18650" y="21600"/>
                  <a:pt x="18650" y="21600"/>
                </a:cubicBezTo>
                <a:cubicBezTo>
                  <a:pt x="18650" y="18536"/>
                  <a:pt x="18650" y="18536"/>
                  <a:pt x="18650" y="18536"/>
                </a:cubicBezTo>
                <a:cubicBezTo>
                  <a:pt x="18698" y="18435"/>
                  <a:pt x="18793" y="18285"/>
                  <a:pt x="18936" y="18285"/>
                </a:cubicBezTo>
                <a:close/>
              </a:path>
            </a:pathLst>
          </a:custGeom>
          <a:solidFill>
            <a:srgbClr val="62807E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6" name="Freeform 47"/>
          <p:cNvSpPr/>
          <p:nvPr/>
        </p:nvSpPr>
        <p:spPr>
          <a:xfrm>
            <a:off x="11806373" y="2540019"/>
            <a:ext cx="3673701" cy="27455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475"/>
                </a:moveTo>
                <a:cubicBezTo>
                  <a:pt x="21600" y="1125"/>
                  <a:pt x="20786" y="0"/>
                  <a:pt x="19755" y="0"/>
                </a:cubicBezTo>
                <a:cubicBezTo>
                  <a:pt x="3093" y="0"/>
                  <a:pt x="3093" y="0"/>
                  <a:pt x="3093" y="0"/>
                </a:cubicBezTo>
                <a:cubicBezTo>
                  <a:pt x="1411" y="0"/>
                  <a:pt x="0" y="1875"/>
                  <a:pt x="0" y="4275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21600" y="2475"/>
                </a:lnTo>
                <a:close/>
              </a:path>
            </a:pathLst>
          </a:custGeom>
          <a:solidFill>
            <a:srgbClr val="880C0A">
              <a:alpha val="67831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7" name="Rectangle 48"/>
          <p:cNvSpPr/>
          <p:nvPr/>
        </p:nvSpPr>
        <p:spPr>
          <a:xfrm>
            <a:off x="11806373" y="5285583"/>
            <a:ext cx="3673701" cy="4105112"/>
          </a:xfrm>
          <a:prstGeom prst="rect">
            <a:avLst/>
          </a:prstGeom>
          <a:solidFill>
            <a:srgbClr val="620807">
              <a:alpha val="67831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8" name="Freeform 49"/>
          <p:cNvSpPr/>
          <p:nvPr/>
        </p:nvSpPr>
        <p:spPr>
          <a:xfrm>
            <a:off x="11806373" y="9390691"/>
            <a:ext cx="4243813" cy="27455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7325"/>
                </a:moveTo>
                <a:cubicBezTo>
                  <a:pt x="0" y="19725"/>
                  <a:pt x="1221" y="21600"/>
                  <a:pt x="2677" y="21600"/>
                </a:cubicBezTo>
                <a:cubicBezTo>
                  <a:pt x="17092" y="21600"/>
                  <a:pt x="17092" y="21600"/>
                  <a:pt x="17092" y="21600"/>
                </a:cubicBezTo>
                <a:cubicBezTo>
                  <a:pt x="17984" y="21600"/>
                  <a:pt x="18689" y="20475"/>
                  <a:pt x="18689" y="19050"/>
                </a:cubicBezTo>
                <a:cubicBezTo>
                  <a:pt x="18689" y="14775"/>
                  <a:pt x="18689" y="14775"/>
                  <a:pt x="18689" y="14775"/>
                </a:cubicBezTo>
                <a:cubicBezTo>
                  <a:pt x="18736" y="14550"/>
                  <a:pt x="18830" y="14400"/>
                  <a:pt x="18970" y="14325"/>
                </a:cubicBezTo>
                <a:cubicBezTo>
                  <a:pt x="19252" y="14325"/>
                  <a:pt x="19534" y="14325"/>
                  <a:pt x="19675" y="14775"/>
                </a:cubicBezTo>
                <a:cubicBezTo>
                  <a:pt x="19816" y="15000"/>
                  <a:pt x="19863" y="15300"/>
                  <a:pt x="19957" y="15525"/>
                </a:cubicBezTo>
                <a:cubicBezTo>
                  <a:pt x="20285" y="16275"/>
                  <a:pt x="20802" y="16275"/>
                  <a:pt x="21130" y="15600"/>
                </a:cubicBezTo>
                <a:cubicBezTo>
                  <a:pt x="21459" y="14925"/>
                  <a:pt x="21600" y="14025"/>
                  <a:pt x="21600" y="13200"/>
                </a:cubicBezTo>
                <a:cubicBezTo>
                  <a:pt x="21600" y="12375"/>
                  <a:pt x="21459" y="11475"/>
                  <a:pt x="21130" y="10800"/>
                </a:cubicBezTo>
                <a:cubicBezTo>
                  <a:pt x="20802" y="10125"/>
                  <a:pt x="20285" y="10125"/>
                  <a:pt x="19957" y="10875"/>
                </a:cubicBezTo>
                <a:cubicBezTo>
                  <a:pt x="19863" y="11100"/>
                  <a:pt x="19816" y="11400"/>
                  <a:pt x="19675" y="11625"/>
                </a:cubicBezTo>
                <a:cubicBezTo>
                  <a:pt x="19534" y="12075"/>
                  <a:pt x="19252" y="12075"/>
                  <a:pt x="18970" y="12075"/>
                </a:cubicBezTo>
                <a:cubicBezTo>
                  <a:pt x="18830" y="12075"/>
                  <a:pt x="18736" y="11850"/>
                  <a:pt x="18689" y="11625"/>
                </a:cubicBezTo>
                <a:cubicBezTo>
                  <a:pt x="18689" y="0"/>
                  <a:pt x="18689" y="0"/>
                  <a:pt x="18689" y="0"/>
                </a:cubicBezTo>
                <a:cubicBezTo>
                  <a:pt x="0" y="0"/>
                  <a:pt x="0" y="0"/>
                  <a:pt x="0" y="0"/>
                </a:cubicBezTo>
                <a:lnTo>
                  <a:pt x="0" y="17325"/>
                </a:lnTo>
                <a:close/>
              </a:path>
            </a:pathLst>
          </a:custGeom>
          <a:solidFill>
            <a:srgbClr val="2D0303">
              <a:alpha val="67831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9" name="SERVICES"/>
          <p:cNvSpPr txBox="1"/>
          <p:nvPr/>
        </p:nvSpPr>
        <p:spPr>
          <a:xfrm>
            <a:off x="11653983" y="3318709"/>
            <a:ext cx="3978479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spc="311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3000" b="1" spc="333">
                <a:latin typeface="+mj-lt"/>
                <a:ea typeface="+mj-ea"/>
                <a:cs typeface="+mj-cs"/>
                <a:sym typeface="Helvetica"/>
              </a:defRPr>
            </a:pPr>
            <a:r>
              <a:t>SERVICES</a:t>
            </a:r>
          </a:p>
        </p:txBody>
      </p:sp>
      <p:sp>
        <p:nvSpPr>
          <p:cNvPr id="140" name="Freeform 41"/>
          <p:cNvSpPr/>
          <p:nvPr/>
        </p:nvSpPr>
        <p:spPr>
          <a:xfrm>
            <a:off x="19441980" y="5313028"/>
            <a:ext cx="4268819" cy="4105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30" y="5475"/>
                </a:moveTo>
                <a:cubicBezTo>
                  <a:pt x="19216" y="5475"/>
                  <a:pt x="19454" y="5475"/>
                  <a:pt x="19645" y="5777"/>
                </a:cubicBezTo>
                <a:cubicBezTo>
                  <a:pt x="19788" y="5927"/>
                  <a:pt x="19836" y="6128"/>
                  <a:pt x="19931" y="6279"/>
                </a:cubicBezTo>
                <a:cubicBezTo>
                  <a:pt x="20265" y="6781"/>
                  <a:pt x="20789" y="6781"/>
                  <a:pt x="21123" y="6329"/>
                </a:cubicBezTo>
                <a:cubicBezTo>
                  <a:pt x="21457" y="5877"/>
                  <a:pt x="21600" y="5274"/>
                  <a:pt x="21600" y="4722"/>
                </a:cubicBezTo>
                <a:cubicBezTo>
                  <a:pt x="21600" y="4169"/>
                  <a:pt x="21457" y="3567"/>
                  <a:pt x="21123" y="3114"/>
                </a:cubicBezTo>
                <a:cubicBezTo>
                  <a:pt x="20789" y="2662"/>
                  <a:pt x="20265" y="2662"/>
                  <a:pt x="19931" y="3165"/>
                </a:cubicBezTo>
                <a:cubicBezTo>
                  <a:pt x="19836" y="3315"/>
                  <a:pt x="19788" y="3516"/>
                  <a:pt x="19645" y="3667"/>
                </a:cubicBezTo>
                <a:cubicBezTo>
                  <a:pt x="19454" y="3968"/>
                  <a:pt x="19216" y="3968"/>
                  <a:pt x="18930" y="3968"/>
                </a:cubicBezTo>
                <a:cubicBezTo>
                  <a:pt x="18787" y="3918"/>
                  <a:pt x="18691" y="3818"/>
                  <a:pt x="18644" y="3667"/>
                </a:cubicBezTo>
                <a:cubicBezTo>
                  <a:pt x="18644" y="0"/>
                  <a:pt x="18644" y="0"/>
                  <a:pt x="1864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5421"/>
                  <a:pt x="0" y="15421"/>
                  <a:pt x="0" y="15421"/>
                </a:cubicBezTo>
                <a:cubicBezTo>
                  <a:pt x="286" y="15070"/>
                  <a:pt x="715" y="14819"/>
                  <a:pt x="1144" y="14819"/>
                </a:cubicBezTo>
                <a:cubicBezTo>
                  <a:pt x="1574" y="14819"/>
                  <a:pt x="2003" y="15020"/>
                  <a:pt x="2289" y="15421"/>
                </a:cubicBezTo>
                <a:cubicBezTo>
                  <a:pt x="2718" y="15924"/>
                  <a:pt x="2909" y="16677"/>
                  <a:pt x="2909" y="17531"/>
                </a:cubicBezTo>
                <a:cubicBezTo>
                  <a:pt x="2909" y="18335"/>
                  <a:pt x="2718" y="19088"/>
                  <a:pt x="2289" y="19641"/>
                </a:cubicBezTo>
                <a:cubicBezTo>
                  <a:pt x="2003" y="19993"/>
                  <a:pt x="1574" y="20193"/>
                  <a:pt x="1144" y="20193"/>
                </a:cubicBezTo>
                <a:cubicBezTo>
                  <a:pt x="715" y="20193"/>
                  <a:pt x="286" y="19993"/>
                  <a:pt x="0" y="19591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8644" y="21600"/>
                  <a:pt x="18644" y="21600"/>
                  <a:pt x="18644" y="21600"/>
                </a:cubicBezTo>
                <a:cubicBezTo>
                  <a:pt x="18644" y="5777"/>
                  <a:pt x="18644" y="5777"/>
                  <a:pt x="18644" y="5777"/>
                </a:cubicBezTo>
                <a:cubicBezTo>
                  <a:pt x="18691" y="5626"/>
                  <a:pt x="18787" y="5475"/>
                  <a:pt x="18930" y="5475"/>
                </a:cubicBezTo>
                <a:close/>
              </a:path>
            </a:pathLst>
          </a:custGeom>
          <a:solidFill>
            <a:srgbClr val="2D4E66">
              <a:alpha val="63998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1" name="Freeform 42"/>
          <p:cNvSpPr/>
          <p:nvPr/>
        </p:nvSpPr>
        <p:spPr>
          <a:xfrm>
            <a:off x="19441980" y="9418139"/>
            <a:ext cx="3683290" cy="27455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9050"/>
                </a:moveTo>
                <a:cubicBezTo>
                  <a:pt x="0" y="20475"/>
                  <a:pt x="829" y="21600"/>
                  <a:pt x="1878" y="21600"/>
                </a:cubicBezTo>
                <a:cubicBezTo>
                  <a:pt x="19722" y="21600"/>
                  <a:pt x="19722" y="21600"/>
                  <a:pt x="19722" y="21600"/>
                </a:cubicBezTo>
                <a:cubicBezTo>
                  <a:pt x="20771" y="21600"/>
                  <a:pt x="21600" y="20475"/>
                  <a:pt x="21600" y="1905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0" y="0"/>
                  <a:pt x="0" y="0"/>
                  <a:pt x="0" y="0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182936">
              <a:alpha val="63998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2" name="Freeform 43"/>
          <p:cNvSpPr/>
          <p:nvPr/>
        </p:nvSpPr>
        <p:spPr>
          <a:xfrm>
            <a:off x="19441980" y="2567464"/>
            <a:ext cx="3683290" cy="27455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475"/>
                </a:moveTo>
                <a:cubicBezTo>
                  <a:pt x="21600" y="1125"/>
                  <a:pt x="20771" y="0"/>
                  <a:pt x="19722" y="0"/>
                </a:cubicBezTo>
                <a:cubicBezTo>
                  <a:pt x="1878" y="0"/>
                  <a:pt x="1878" y="0"/>
                  <a:pt x="1878" y="0"/>
                </a:cubicBezTo>
                <a:cubicBezTo>
                  <a:pt x="829" y="0"/>
                  <a:pt x="0" y="1125"/>
                  <a:pt x="0" y="2475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21600" y="2475"/>
                </a:lnTo>
                <a:close/>
              </a:path>
            </a:pathLst>
          </a:cu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3" name="RESEARCH"/>
          <p:cNvSpPr txBox="1"/>
          <p:nvPr/>
        </p:nvSpPr>
        <p:spPr>
          <a:xfrm>
            <a:off x="19294385" y="3318709"/>
            <a:ext cx="3978478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spc="311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3000" b="1" spc="333">
                <a:latin typeface="+mj-lt"/>
                <a:ea typeface="+mj-ea"/>
                <a:cs typeface="+mj-cs"/>
                <a:sym typeface="Helvetica"/>
              </a:defRPr>
            </a:pPr>
            <a:r>
              <a:t>RESEARCH</a:t>
            </a:r>
          </a:p>
        </p:txBody>
      </p:sp>
      <p:sp>
        <p:nvSpPr>
          <p:cNvPr id="144" name="Shape"/>
          <p:cNvSpPr/>
          <p:nvPr/>
        </p:nvSpPr>
        <p:spPr>
          <a:xfrm>
            <a:off x="12740406" y="9938732"/>
            <a:ext cx="1780231" cy="147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567" y="8400"/>
                </a:moveTo>
                <a:cubicBezTo>
                  <a:pt x="4360" y="8400"/>
                  <a:pt x="5152" y="7440"/>
                  <a:pt x="5152" y="6480"/>
                </a:cubicBezTo>
                <a:cubicBezTo>
                  <a:pt x="5152" y="5280"/>
                  <a:pt x="4360" y="4320"/>
                  <a:pt x="3567" y="4320"/>
                </a:cubicBezTo>
                <a:cubicBezTo>
                  <a:pt x="2576" y="4320"/>
                  <a:pt x="1783" y="5280"/>
                  <a:pt x="1783" y="6480"/>
                </a:cubicBezTo>
                <a:cubicBezTo>
                  <a:pt x="1783" y="7440"/>
                  <a:pt x="2576" y="8400"/>
                  <a:pt x="3567" y="8400"/>
                </a:cubicBezTo>
                <a:close/>
                <a:moveTo>
                  <a:pt x="5945" y="14160"/>
                </a:moveTo>
                <a:cubicBezTo>
                  <a:pt x="4756" y="14160"/>
                  <a:pt x="4756" y="14160"/>
                  <a:pt x="4756" y="14160"/>
                </a:cubicBezTo>
                <a:cubicBezTo>
                  <a:pt x="4756" y="12000"/>
                  <a:pt x="4756" y="12000"/>
                  <a:pt x="4756" y="12000"/>
                </a:cubicBezTo>
                <a:cubicBezTo>
                  <a:pt x="5152" y="12480"/>
                  <a:pt x="5549" y="12720"/>
                  <a:pt x="6341" y="12720"/>
                </a:cubicBezTo>
                <a:cubicBezTo>
                  <a:pt x="6738" y="12720"/>
                  <a:pt x="7134" y="12720"/>
                  <a:pt x="7728" y="12480"/>
                </a:cubicBezTo>
                <a:cubicBezTo>
                  <a:pt x="7927" y="12240"/>
                  <a:pt x="8125" y="11760"/>
                  <a:pt x="8125" y="11520"/>
                </a:cubicBezTo>
                <a:cubicBezTo>
                  <a:pt x="7927" y="11040"/>
                  <a:pt x="7530" y="10800"/>
                  <a:pt x="7134" y="11040"/>
                </a:cubicBezTo>
                <a:cubicBezTo>
                  <a:pt x="5945" y="11520"/>
                  <a:pt x="5549" y="11280"/>
                  <a:pt x="4558" y="9360"/>
                </a:cubicBezTo>
                <a:cubicBezTo>
                  <a:pt x="4558" y="9360"/>
                  <a:pt x="4558" y="9360"/>
                  <a:pt x="4558" y="9360"/>
                </a:cubicBezTo>
                <a:cubicBezTo>
                  <a:pt x="4360" y="8880"/>
                  <a:pt x="3963" y="8640"/>
                  <a:pt x="3567" y="8400"/>
                </a:cubicBezTo>
                <a:cubicBezTo>
                  <a:pt x="3567" y="8400"/>
                  <a:pt x="3369" y="8400"/>
                  <a:pt x="3171" y="8400"/>
                </a:cubicBezTo>
                <a:cubicBezTo>
                  <a:pt x="2972" y="8400"/>
                  <a:pt x="2774" y="8400"/>
                  <a:pt x="2774" y="8400"/>
                </a:cubicBezTo>
                <a:cubicBezTo>
                  <a:pt x="2774" y="8400"/>
                  <a:pt x="2774" y="8400"/>
                  <a:pt x="2774" y="8400"/>
                </a:cubicBezTo>
                <a:cubicBezTo>
                  <a:pt x="2180" y="8640"/>
                  <a:pt x="1585" y="9120"/>
                  <a:pt x="1585" y="10080"/>
                </a:cubicBezTo>
                <a:cubicBezTo>
                  <a:pt x="1585" y="14640"/>
                  <a:pt x="1585" y="14640"/>
                  <a:pt x="1585" y="14640"/>
                </a:cubicBezTo>
                <a:cubicBezTo>
                  <a:pt x="1585" y="15600"/>
                  <a:pt x="2378" y="16080"/>
                  <a:pt x="3171" y="16080"/>
                </a:cubicBezTo>
                <a:cubicBezTo>
                  <a:pt x="3171" y="16080"/>
                  <a:pt x="3171" y="16080"/>
                  <a:pt x="3171" y="16080"/>
                </a:cubicBezTo>
                <a:cubicBezTo>
                  <a:pt x="5350" y="16080"/>
                  <a:pt x="5350" y="16080"/>
                  <a:pt x="5350" y="16080"/>
                </a:cubicBezTo>
                <a:cubicBezTo>
                  <a:pt x="5747" y="20640"/>
                  <a:pt x="5747" y="20640"/>
                  <a:pt x="5747" y="20640"/>
                </a:cubicBezTo>
                <a:cubicBezTo>
                  <a:pt x="5747" y="21120"/>
                  <a:pt x="6143" y="21600"/>
                  <a:pt x="6539" y="21600"/>
                </a:cubicBezTo>
                <a:cubicBezTo>
                  <a:pt x="6539" y="21600"/>
                  <a:pt x="6539" y="21600"/>
                  <a:pt x="6539" y="21600"/>
                </a:cubicBezTo>
                <a:cubicBezTo>
                  <a:pt x="6936" y="21360"/>
                  <a:pt x="7332" y="20880"/>
                  <a:pt x="7332" y="20400"/>
                </a:cubicBezTo>
                <a:cubicBezTo>
                  <a:pt x="6738" y="15120"/>
                  <a:pt x="6738" y="15120"/>
                  <a:pt x="6738" y="15120"/>
                </a:cubicBezTo>
                <a:cubicBezTo>
                  <a:pt x="6738" y="14640"/>
                  <a:pt x="6341" y="14160"/>
                  <a:pt x="5945" y="14160"/>
                </a:cubicBezTo>
                <a:close/>
                <a:moveTo>
                  <a:pt x="5152" y="17040"/>
                </a:moveTo>
                <a:cubicBezTo>
                  <a:pt x="5152" y="16800"/>
                  <a:pt x="4756" y="16320"/>
                  <a:pt x="4558" y="16320"/>
                </a:cubicBezTo>
                <a:cubicBezTo>
                  <a:pt x="1189" y="16320"/>
                  <a:pt x="1189" y="16320"/>
                  <a:pt x="1189" y="16320"/>
                </a:cubicBezTo>
                <a:cubicBezTo>
                  <a:pt x="1189" y="10080"/>
                  <a:pt x="1189" y="10080"/>
                  <a:pt x="1189" y="10080"/>
                </a:cubicBezTo>
                <a:cubicBezTo>
                  <a:pt x="1189" y="9600"/>
                  <a:pt x="991" y="9360"/>
                  <a:pt x="594" y="9360"/>
                </a:cubicBezTo>
                <a:cubicBezTo>
                  <a:pt x="198" y="9360"/>
                  <a:pt x="0" y="9600"/>
                  <a:pt x="0" y="10080"/>
                </a:cubicBezTo>
                <a:cubicBezTo>
                  <a:pt x="0" y="17040"/>
                  <a:pt x="0" y="17040"/>
                  <a:pt x="0" y="17040"/>
                </a:cubicBezTo>
                <a:cubicBezTo>
                  <a:pt x="0" y="17520"/>
                  <a:pt x="0" y="17760"/>
                  <a:pt x="198" y="17760"/>
                </a:cubicBezTo>
                <a:cubicBezTo>
                  <a:pt x="198" y="18000"/>
                  <a:pt x="0" y="18480"/>
                  <a:pt x="0" y="18720"/>
                </a:cubicBezTo>
                <a:cubicBezTo>
                  <a:pt x="0" y="20880"/>
                  <a:pt x="0" y="20880"/>
                  <a:pt x="0" y="20880"/>
                </a:cubicBezTo>
                <a:cubicBezTo>
                  <a:pt x="0" y="21360"/>
                  <a:pt x="396" y="21600"/>
                  <a:pt x="594" y="21600"/>
                </a:cubicBezTo>
                <a:cubicBezTo>
                  <a:pt x="991" y="21600"/>
                  <a:pt x="1189" y="21360"/>
                  <a:pt x="1189" y="20880"/>
                </a:cubicBezTo>
                <a:cubicBezTo>
                  <a:pt x="1189" y="18720"/>
                  <a:pt x="1189" y="18720"/>
                  <a:pt x="1189" y="18720"/>
                </a:cubicBezTo>
                <a:cubicBezTo>
                  <a:pt x="1189" y="18480"/>
                  <a:pt x="1387" y="18240"/>
                  <a:pt x="1585" y="18240"/>
                </a:cubicBezTo>
                <a:cubicBezTo>
                  <a:pt x="3369" y="18240"/>
                  <a:pt x="3369" y="18240"/>
                  <a:pt x="3369" y="18240"/>
                </a:cubicBezTo>
                <a:cubicBezTo>
                  <a:pt x="3765" y="18240"/>
                  <a:pt x="3963" y="18480"/>
                  <a:pt x="3963" y="18720"/>
                </a:cubicBezTo>
                <a:cubicBezTo>
                  <a:pt x="3963" y="20880"/>
                  <a:pt x="3963" y="20880"/>
                  <a:pt x="3963" y="20880"/>
                </a:cubicBezTo>
                <a:cubicBezTo>
                  <a:pt x="3963" y="21360"/>
                  <a:pt x="4161" y="21600"/>
                  <a:pt x="4360" y="21600"/>
                </a:cubicBezTo>
                <a:cubicBezTo>
                  <a:pt x="4756" y="21600"/>
                  <a:pt x="4954" y="21360"/>
                  <a:pt x="4954" y="20880"/>
                </a:cubicBezTo>
                <a:cubicBezTo>
                  <a:pt x="4954" y="18720"/>
                  <a:pt x="4954" y="18720"/>
                  <a:pt x="4954" y="18720"/>
                </a:cubicBezTo>
                <a:cubicBezTo>
                  <a:pt x="4954" y="18480"/>
                  <a:pt x="4954" y="18000"/>
                  <a:pt x="4756" y="17760"/>
                </a:cubicBezTo>
                <a:cubicBezTo>
                  <a:pt x="4954" y="17760"/>
                  <a:pt x="5152" y="17520"/>
                  <a:pt x="5152" y="17040"/>
                </a:cubicBezTo>
                <a:close/>
                <a:moveTo>
                  <a:pt x="18033" y="8400"/>
                </a:moveTo>
                <a:cubicBezTo>
                  <a:pt x="19024" y="8400"/>
                  <a:pt x="19618" y="7440"/>
                  <a:pt x="19618" y="6480"/>
                </a:cubicBezTo>
                <a:cubicBezTo>
                  <a:pt x="19618" y="5280"/>
                  <a:pt x="19024" y="4320"/>
                  <a:pt x="18033" y="4320"/>
                </a:cubicBezTo>
                <a:cubicBezTo>
                  <a:pt x="17042" y="4320"/>
                  <a:pt x="16448" y="5280"/>
                  <a:pt x="16448" y="6480"/>
                </a:cubicBezTo>
                <a:cubicBezTo>
                  <a:pt x="16448" y="7440"/>
                  <a:pt x="17042" y="8400"/>
                  <a:pt x="18033" y="8400"/>
                </a:cubicBezTo>
                <a:close/>
                <a:moveTo>
                  <a:pt x="18429" y="16080"/>
                </a:moveTo>
                <a:cubicBezTo>
                  <a:pt x="19222" y="16080"/>
                  <a:pt x="20015" y="15600"/>
                  <a:pt x="20015" y="14640"/>
                </a:cubicBezTo>
                <a:cubicBezTo>
                  <a:pt x="20015" y="10080"/>
                  <a:pt x="20015" y="10080"/>
                  <a:pt x="20015" y="10080"/>
                </a:cubicBezTo>
                <a:cubicBezTo>
                  <a:pt x="20015" y="9120"/>
                  <a:pt x="19420" y="8640"/>
                  <a:pt x="18826" y="8400"/>
                </a:cubicBezTo>
                <a:cubicBezTo>
                  <a:pt x="18826" y="8400"/>
                  <a:pt x="18826" y="8400"/>
                  <a:pt x="18826" y="8400"/>
                </a:cubicBezTo>
                <a:cubicBezTo>
                  <a:pt x="18826" y="8400"/>
                  <a:pt x="18628" y="8400"/>
                  <a:pt x="18429" y="8400"/>
                </a:cubicBezTo>
                <a:cubicBezTo>
                  <a:pt x="18231" y="8400"/>
                  <a:pt x="18033" y="8400"/>
                  <a:pt x="18033" y="8400"/>
                </a:cubicBezTo>
                <a:cubicBezTo>
                  <a:pt x="17637" y="8640"/>
                  <a:pt x="17240" y="8880"/>
                  <a:pt x="17042" y="9360"/>
                </a:cubicBezTo>
                <a:cubicBezTo>
                  <a:pt x="17042" y="9360"/>
                  <a:pt x="17042" y="9360"/>
                  <a:pt x="17042" y="9360"/>
                </a:cubicBezTo>
                <a:cubicBezTo>
                  <a:pt x="15853" y="11280"/>
                  <a:pt x="15655" y="11520"/>
                  <a:pt x="14268" y="11040"/>
                </a:cubicBezTo>
                <a:cubicBezTo>
                  <a:pt x="14070" y="10800"/>
                  <a:pt x="13673" y="11040"/>
                  <a:pt x="13475" y="11520"/>
                </a:cubicBezTo>
                <a:cubicBezTo>
                  <a:pt x="13277" y="11760"/>
                  <a:pt x="13475" y="12240"/>
                  <a:pt x="13872" y="12480"/>
                </a:cubicBezTo>
                <a:cubicBezTo>
                  <a:pt x="14466" y="12720"/>
                  <a:pt x="14862" y="12720"/>
                  <a:pt x="15259" y="12720"/>
                </a:cubicBezTo>
                <a:cubicBezTo>
                  <a:pt x="15853" y="12720"/>
                  <a:pt x="16448" y="12480"/>
                  <a:pt x="16844" y="12000"/>
                </a:cubicBezTo>
                <a:cubicBezTo>
                  <a:pt x="16844" y="14160"/>
                  <a:pt x="16844" y="14160"/>
                  <a:pt x="16844" y="14160"/>
                </a:cubicBezTo>
                <a:cubicBezTo>
                  <a:pt x="15457" y="14160"/>
                  <a:pt x="15457" y="14160"/>
                  <a:pt x="15457" y="14160"/>
                </a:cubicBezTo>
                <a:cubicBezTo>
                  <a:pt x="15061" y="14160"/>
                  <a:pt x="14862" y="14640"/>
                  <a:pt x="14862" y="15120"/>
                </a:cubicBezTo>
                <a:cubicBezTo>
                  <a:pt x="14268" y="20400"/>
                  <a:pt x="14268" y="20400"/>
                  <a:pt x="14268" y="20400"/>
                </a:cubicBezTo>
                <a:cubicBezTo>
                  <a:pt x="14268" y="20880"/>
                  <a:pt x="14466" y="21360"/>
                  <a:pt x="14862" y="21600"/>
                </a:cubicBezTo>
                <a:cubicBezTo>
                  <a:pt x="15061" y="21600"/>
                  <a:pt x="15061" y="21600"/>
                  <a:pt x="15061" y="21600"/>
                </a:cubicBezTo>
                <a:cubicBezTo>
                  <a:pt x="15457" y="21600"/>
                  <a:pt x="15655" y="21120"/>
                  <a:pt x="15853" y="20640"/>
                </a:cubicBezTo>
                <a:cubicBezTo>
                  <a:pt x="16250" y="16080"/>
                  <a:pt x="16250" y="16080"/>
                  <a:pt x="16250" y="16080"/>
                </a:cubicBezTo>
                <a:cubicBezTo>
                  <a:pt x="18231" y="16080"/>
                  <a:pt x="18231" y="16080"/>
                  <a:pt x="18231" y="16080"/>
                </a:cubicBezTo>
                <a:cubicBezTo>
                  <a:pt x="18231" y="16080"/>
                  <a:pt x="18429" y="16080"/>
                  <a:pt x="18429" y="16080"/>
                </a:cubicBezTo>
                <a:close/>
                <a:moveTo>
                  <a:pt x="21600" y="17040"/>
                </a:moveTo>
                <a:cubicBezTo>
                  <a:pt x="21600" y="10080"/>
                  <a:pt x="21600" y="10080"/>
                  <a:pt x="21600" y="10080"/>
                </a:cubicBezTo>
                <a:cubicBezTo>
                  <a:pt x="21600" y="9600"/>
                  <a:pt x="21204" y="9360"/>
                  <a:pt x="21006" y="9360"/>
                </a:cubicBezTo>
                <a:cubicBezTo>
                  <a:pt x="20609" y="9360"/>
                  <a:pt x="20213" y="9600"/>
                  <a:pt x="20213" y="10080"/>
                </a:cubicBezTo>
                <a:cubicBezTo>
                  <a:pt x="20213" y="16320"/>
                  <a:pt x="20213" y="16320"/>
                  <a:pt x="20213" y="16320"/>
                </a:cubicBezTo>
                <a:cubicBezTo>
                  <a:pt x="17042" y="16320"/>
                  <a:pt x="17042" y="16320"/>
                  <a:pt x="17042" y="16320"/>
                </a:cubicBezTo>
                <a:cubicBezTo>
                  <a:pt x="16646" y="16320"/>
                  <a:pt x="16448" y="16800"/>
                  <a:pt x="16448" y="17040"/>
                </a:cubicBezTo>
                <a:cubicBezTo>
                  <a:pt x="16448" y="17520"/>
                  <a:pt x="16646" y="17760"/>
                  <a:pt x="16844" y="17760"/>
                </a:cubicBezTo>
                <a:cubicBezTo>
                  <a:pt x="16646" y="18000"/>
                  <a:pt x="16646" y="18480"/>
                  <a:pt x="16646" y="18720"/>
                </a:cubicBezTo>
                <a:cubicBezTo>
                  <a:pt x="16646" y="20880"/>
                  <a:pt x="16646" y="20880"/>
                  <a:pt x="16646" y="20880"/>
                </a:cubicBezTo>
                <a:cubicBezTo>
                  <a:pt x="16646" y="21360"/>
                  <a:pt x="16844" y="21600"/>
                  <a:pt x="17042" y="21600"/>
                </a:cubicBezTo>
                <a:cubicBezTo>
                  <a:pt x="17439" y="21600"/>
                  <a:pt x="17637" y="21360"/>
                  <a:pt x="17637" y="20880"/>
                </a:cubicBezTo>
                <a:cubicBezTo>
                  <a:pt x="17637" y="18720"/>
                  <a:pt x="17637" y="18720"/>
                  <a:pt x="17637" y="18720"/>
                </a:cubicBezTo>
                <a:cubicBezTo>
                  <a:pt x="17637" y="18480"/>
                  <a:pt x="17835" y="18240"/>
                  <a:pt x="18033" y="18240"/>
                </a:cubicBezTo>
                <a:cubicBezTo>
                  <a:pt x="20015" y="18240"/>
                  <a:pt x="20015" y="18240"/>
                  <a:pt x="20015" y="18240"/>
                </a:cubicBezTo>
                <a:cubicBezTo>
                  <a:pt x="20213" y="18240"/>
                  <a:pt x="20411" y="18480"/>
                  <a:pt x="20411" y="18720"/>
                </a:cubicBezTo>
                <a:cubicBezTo>
                  <a:pt x="20411" y="20880"/>
                  <a:pt x="20411" y="20880"/>
                  <a:pt x="20411" y="20880"/>
                </a:cubicBezTo>
                <a:cubicBezTo>
                  <a:pt x="20411" y="21360"/>
                  <a:pt x="20609" y="21600"/>
                  <a:pt x="20807" y="21600"/>
                </a:cubicBezTo>
                <a:cubicBezTo>
                  <a:pt x="21204" y="21600"/>
                  <a:pt x="21402" y="21360"/>
                  <a:pt x="21402" y="20880"/>
                </a:cubicBezTo>
                <a:cubicBezTo>
                  <a:pt x="21402" y="18720"/>
                  <a:pt x="21402" y="18720"/>
                  <a:pt x="21402" y="18720"/>
                </a:cubicBezTo>
                <a:cubicBezTo>
                  <a:pt x="21402" y="18480"/>
                  <a:pt x="21402" y="18000"/>
                  <a:pt x="21204" y="17760"/>
                </a:cubicBezTo>
                <a:cubicBezTo>
                  <a:pt x="21402" y="17760"/>
                  <a:pt x="21600" y="17520"/>
                  <a:pt x="21600" y="17040"/>
                </a:cubicBezTo>
                <a:close/>
                <a:moveTo>
                  <a:pt x="14862" y="13680"/>
                </a:moveTo>
                <a:cubicBezTo>
                  <a:pt x="14862" y="13200"/>
                  <a:pt x="14664" y="12960"/>
                  <a:pt x="14268" y="12960"/>
                </a:cubicBezTo>
                <a:cubicBezTo>
                  <a:pt x="6936" y="12960"/>
                  <a:pt x="6936" y="12960"/>
                  <a:pt x="6936" y="12960"/>
                </a:cubicBezTo>
                <a:cubicBezTo>
                  <a:pt x="6738" y="12960"/>
                  <a:pt x="6341" y="13200"/>
                  <a:pt x="6341" y="13680"/>
                </a:cubicBezTo>
                <a:cubicBezTo>
                  <a:pt x="6341" y="14160"/>
                  <a:pt x="6738" y="14400"/>
                  <a:pt x="6936" y="14400"/>
                </a:cubicBezTo>
                <a:cubicBezTo>
                  <a:pt x="7927" y="14400"/>
                  <a:pt x="7927" y="14400"/>
                  <a:pt x="7927" y="14400"/>
                </a:cubicBezTo>
                <a:cubicBezTo>
                  <a:pt x="7927" y="21120"/>
                  <a:pt x="7927" y="21120"/>
                  <a:pt x="7927" y="21120"/>
                </a:cubicBezTo>
                <a:cubicBezTo>
                  <a:pt x="13475" y="21120"/>
                  <a:pt x="13475" y="21120"/>
                  <a:pt x="13475" y="21120"/>
                </a:cubicBezTo>
                <a:cubicBezTo>
                  <a:pt x="13475" y="14400"/>
                  <a:pt x="13475" y="14400"/>
                  <a:pt x="13475" y="14400"/>
                </a:cubicBezTo>
                <a:cubicBezTo>
                  <a:pt x="14268" y="14400"/>
                  <a:pt x="14268" y="14400"/>
                  <a:pt x="14268" y="14400"/>
                </a:cubicBezTo>
                <a:cubicBezTo>
                  <a:pt x="14664" y="14400"/>
                  <a:pt x="14862" y="14160"/>
                  <a:pt x="14862" y="13680"/>
                </a:cubicBezTo>
                <a:close/>
                <a:moveTo>
                  <a:pt x="6341" y="5280"/>
                </a:moveTo>
                <a:cubicBezTo>
                  <a:pt x="6539" y="5280"/>
                  <a:pt x="6539" y="5280"/>
                  <a:pt x="6539" y="5280"/>
                </a:cubicBezTo>
                <a:cubicBezTo>
                  <a:pt x="6143" y="6480"/>
                  <a:pt x="6143" y="6480"/>
                  <a:pt x="6143" y="6480"/>
                </a:cubicBezTo>
                <a:cubicBezTo>
                  <a:pt x="7134" y="5280"/>
                  <a:pt x="7134" y="5280"/>
                  <a:pt x="7134" y="5280"/>
                </a:cubicBezTo>
                <a:cubicBezTo>
                  <a:pt x="8125" y="5280"/>
                  <a:pt x="8125" y="5280"/>
                  <a:pt x="8125" y="5280"/>
                </a:cubicBezTo>
                <a:cubicBezTo>
                  <a:pt x="8125" y="4800"/>
                  <a:pt x="8125" y="4800"/>
                  <a:pt x="8125" y="4800"/>
                </a:cubicBezTo>
                <a:cubicBezTo>
                  <a:pt x="8125" y="4320"/>
                  <a:pt x="8521" y="4080"/>
                  <a:pt x="8719" y="4080"/>
                </a:cubicBezTo>
                <a:cubicBezTo>
                  <a:pt x="12881" y="4080"/>
                  <a:pt x="12881" y="4080"/>
                  <a:pt x="12881" y="4080"/>
                </a:cubicBezTo>
                <a:cubicBezTo>
                  <a:pt x="12881" y="720"/>
                  <a:pt x="12881" y="720"/>
                  <a:pt x="12881" y="720"/>
                </a:cubicBezTo>
                <a:cubicBezTo>
                  <a:pt x="12881" y="240"/>
                  <a:pt x="12683" y="0"/>
                  <a:pt x="12484" y="0"/>
                </a:cubicBezTo>
                <a:cubicBezTo>
                  <a:pt x="6341" y="0"/>
                  <a:pt x="6341" y="0"/>
                  <a:pt x="6341" y="0"/>
                </a:cubicBezTo>
                <a:cubicBezTo>
                  <a:pt x="6143" y="0"/>
                  <a:pt x="5945" y="240"/>
                  <a:pt x="5945" y="720"/>
                </a:cubicBezTo>
                <a:cubicBezTo>
                  <a:pt x="5945" y="4800"/>
                  <a:pt x="5945" y="4800"/>
                  <a:pt x="5945" y="4800"/>
                </a:cubicBezTo>
                <a:cubicBezTo>
                  <a:pt x="5945" y="5040"/>
                  <a:pt x="6143" y="5280"/>
                  <a:pt x="6341" y="5280"/>
                </a:cubicBezTo>
                <a:close/>
                <a:moveTo>
                  <a:pt x="10899" y="1920"/>
                </a:moveTo>
                <a:cubicBezTo>
                  <a:pt x="11097" y="1920"/>
                  <a:pt x="11295" y="2160"/>
                  <a:pt x="11295" y="2400"/>
                </a:cubicBezTo>
                <a:cubicBezTo>
                  <a:pt x="11295" y="2640"/>
                  <a:pt x="11097" y="2880"/>
                  <a:pt x="10899" y="2880"/>
                </a:cubicBezTo>
                <a:cubicBezTo>
                  <a:pt x="10503" y="2880"/>
                  <a:pt x="10305" y="2640"/>
                  <a:pt x="10305" y="2400"/>
                </a:cubicBezTo>
                <a:cubicBezTo>
                  <a:pt x="10305" y="2160"/>
                  <a:pt x="10503" y="1920"/>
                  <a:pt x="10899" y="1920"/>
                </a:cubicBezTo>
                <a:close/>
                <a:moveTo>
                  <a:pt x="9314" y="1920"/>
                </a:moveTo>
                <a:cubicBezTo>
                  <a:pt x="9710" y="1920"/>
                  <a:pt x="9908" y="2160"/>
                  <a:pt x="9908" y="2400"/>
                </a:cubicBezTo>
                <a:cubicBezTo>
                  <a:pt x="9908" y="2640"/>
                  <a:pt x="9710" y="2880"/>
                  <a:pt x="9314" y="2880"/>
                </a:cubicBezTo>
                <a:cubicBezTo>
                  <a:pt x="9116" y="2880"/>
                  <a:pt x="8917" y="2640"/>
                  <a:pt x="8917" y="2400"/>
                </a:cubicBezTo>
                <a:cubicBezTo>
                  <a:pt x="8917" y="2160"/>
                  <a:pt x="9116" y="1920"/>
                  <a:pt x="9314" y="1920"/>
                </a:cubicBezTo>
                <a:close/>
                <a:moveTo>
                  <a:pt x="7927" y="1920"/>
                </a:moveTo>
                <a:cubicBezTo>
                  <a:pt x="8125" y="1920"/>
                  <a:pt x="8323" y="2160"/>
                  <a:pt x="8323" y="2400"/>
                </a:cubicBezTo>
                <a:cubicBezTo>
                  <a:pt x="8323" y="2640"/>
                  <a:pt x="8125" y="2880"/>
                  <a:pt x="7927" y="2880"/>
                </a:cubicBezTo>
                <a:cubicBezTo>
                  <a:pt x="7728" y="2880"/>
                  <a:pt x="7530" y="2640"/>
                  <a:pt x="7530" y="2400"/>
                </a:cubicBezTo>
                <a:cubicBezTo>
                  <a:pt x="7530" y="2160"/>
                  <a:pt x="7728" y="1920"/>
                  <a:pt x="7927" y="1920"/>
                </a:cubicBezTo>
                <a:close/>
                <a:moveTo>
                  <a:pt x="8521" y="5280"/>
                </a:moveTo>
                <a:cubicBezTo>
                  <a:pt x="8521" y="9360"/>
                  <a:pt x="8521" y="9360"/>
                  <a:pt x="8521" y="9360"/>
                </a:cubicBezTo>
                <a:cubicBezTo>
                  <a:pt x="8521" y="9600"/>
                  <a:pt x="8719" y="9840"/>
                  <a:pt x="9116" y="9840"/>
                </a:cubicBezTo>
                <a:cubicBezTo>
                  <a:pt x="14268" y="9840"/>
                  <a:pt x="14268" y="9840"/>
                  <a:pt x="14268" y="9840"/>
                </a:cubicBezTo>
                <a:cubicBezTo>
                  <a:pt x="15259" y="11040"/>
                  <a:pt x="15259" y="11040"/>
                  <a:pt x="15259" y="11040"/>
                </a:cubicBezTo>
                <a:cubicBezTo>
                  <a:pt x="14862" y="9840"/>
                  <a:pt x="14862" y="9840"/>
                  <a:pt x="14862" y="9840"/>
                </a:cubicBezTo>
                <a:cubicBezTo>
                  <a:pt x="15061" y="9840"/>
                  <a:pt x="15061" y="9840"/>
                  <a:pt x="15061" y="9840"/>
                </a:cubicBezTo>
                <a:cubicBezTo>
                  <a:pt x="15259" y="9840"/>
                  <a:pt x="15655" y="9600"/>
                  <a:pt x="15655" y="9360"/>
                </a:cubicBezTo>
                <a:cubicBezTo>
                  <a:pt x="15655" y="5280"/>
                  <a:pt x="15655" y="5280"/>
                  <a:pt x="15655" y="5280"/>
                </a:cubicBezTo>
                <a:cubicBezTo>
                  <a:pt x="15655" y="4800"/>
                  <a:pt x="15259" y="4560"/>
                  <a:pt x="15061" y="4560"/>
                </a:cubicBezTo>
                <a:cubicBezTo>
                  <a:pt x="9116" y="4560"/>
                  <a:pt x="9116" y="4560"/>
                  <a:pt x="9116" y="4560"/>
                </a:cubicBezTo>
                <a:cubicBezTo>
                  <a:pt x="8719" y="4560"/>
                  <a:pt x="8521" y="4800"/>
                  <a:pt x="8521" y="5280"/>
                </a:cubicBezTo>
                <a:close/>
                <a:moveTo>
                  <a:pt x="13475" y="6480"/>
                </a:moveTo>
                <a:cubicBezTo>
                  <a:pt x="13673" y="6480"/>
                  <a:pt x="13872" y="6720"/>
                  <a:pt x="13872" y="7200"/>
                </a:cubicBezTo>
                <a:cubicBezTo>
                  <a:pt x="13872" y="7440"/>
                  <a:pt x="13673" y="7680"/>
                  <a:pt x="13475" y="7680"/>
                </a:cubicBezTo>
                <a:cubicBezTo>
                  <a:pt x="13277" y="7680"/>
                  <a:pt x="13079" y="7440"/>
                  <a:pt x="13079" y="7200"/>
                </a:cubicBezTo>
                <a:cubicBezTo>
                  <a:pt x="13079" y="6720"/>
                  <a:pt x="13277" y="6480"/>
                  <a:pt x="13475" y="6480"/>
                </a:cubicBezTo>
                <a:close/>
                <a:moveTo>
                  <a:pt x="12088" y="6480"/>
                </a:moveTo>
                <a:cubicBezTo>
                  <a:pt x="12286" y="6480"/>
                  <a:pt x="12484" y="6720"/>
                  <a:pt x="12484" y="7200"/>
                </a:cubicBezTo>
                <a:cubicBezTo>
                  <a:pt x="12484" y="7440"/>
                  <a:pt x="12286" y="7680"/>
                  <a:pt x="12088" y="7680"/>
                </a:cubicBezTo>
                <a:cubicBezTo>
                  <a:pt x="11890" y="7680"/>
                  <a:pt x="11692" y="7440"/>
                  <a:pt x="11692" y="7200"/>
                </a:cubicBezTo>
                <a:cubicBezTo>
                  <a:pt x="11692" y="6720"/>
                  <a:pt x="11890" y="6480"/>
                  <a:pt x="12088" y="6480"/>
                </a:cubicBezTo>
                <a:close/>
                <a:moveTo>
                  <a:pt x="10701" y="6480"/>
                </a:moveTo>
                <a:cubicBezTo>
                  <a:pt x="10899" y="6480"/>
                  <a:pt x="11097" y="6720"/>
                  <a:pt x="11097" y="7200"/>
                </a:cubicBezTo>
                <a:cubicBezTo>
                  <a:pt x="11097" y="7440"/>
                  <a:pt x="10899" y="7680"/>
                  <a:pt x="10701" y="7680"/>
                </a:cubicBezTo>
                <a:cubicBezTo>
                  <a:pt x="10305" y="7680"/>
                  <a:pt x="10106" y="7440"/>
                  <a:pt x="10106" y="7200"/>
                </a:cubicBezTo>
                <a:cubicBezTo>
                  <a:pt x="10106" y="6720"/>
                  <a:pt x="10305" y="6480"/>
                  <a:pt x="10701" y="648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blurRad="63500" dist="25400" dir="18783540" rotWithShape="0">
              <a:srgbClr val="000000">
                <a:alpha val="26000"/>
              </a:srgbClr>
            </a:outerShdw>
          </a:effectLst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5" name="Shape"/>
          <p:cNvSpPr/>
          <p:nvPr/>
        </p:nvSpPr>
        <p:spPr>
          <a:xfrm>
            <a:off x="16721432" y="9826218"/>
            <a:ext cx="1554354" cy="1776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65" extrusionOk="0">
                <a:moveTo>
                  <a:pt x="21382" y="20661"/>
                </a:moveTo>
                <a:cubicBezTo>
                  <a:pt x="21382" y="19722"/>
                  <a:pt x="20291" y="18595"/>
                  <a:pt x="18764" y="18407"/>
                </a:cubicBezTo>
                <a:cubicBezTo>
                  <a:pt x="19418" y="17843"/>
                  <a:pt x="19855" y="17280"/>
                  <a:pt x="19855" y="16529"/>
                </a:cubicBezTo>
                <a:cubicBezTo>
                  <a:pt x="19855" y="15590"/>
                  <a:pt x="18982" y="14838"/>
                  <a:pt x="17891" y="14838"/>
                </a:cubicBezTo>
                <a:cubicBezTo>
                  <a:pt x="16800" y="14838"/>
                  <a:pt x="15927" y="15590"/>
                  <a:pt x="15927" y="16529"/>
                </a:cubicBezTo>
                <a:cubicBezTo>
                  <a:pt x="15927" y="17280"/>
                  <a:pt x="16364" y="17843"/>
                  <a:pt x="17018" y="18407"/>
                </a:cubicBezTo>
                <a:cubicBezTo>
                  <a:pt x="15491" y="18595"/>
                  <a:pt x="14400" y="19722"/>
                  <a:pt x="14400" y="20661"/>
                </a:cubicBezTo>
                <a:cubicBezTo>
                  <a:pt x="14400" y="21600"/>
                  <a:pt x="21382" y="21600"/>
                  <a:pt x="21382" y="20661"/>
                </a:cubicBezTo>
                <a:close/>
                <a:moveTo>
                  <a:pt x="4800" y="3944"/>
                </a:moveTo>
                <a:cubicBezTo>
                  <a:pt x="5673" y="3944"/>
                  <a:pt x="6327" y="3005"/>
                  <a:pt x="6327" y="2254"/>
                </a:cubicBezTo>
                <a:cubicBezTo>
                  <a:pt x="6327" y="1503"/>
                  <a:pt x="5673" y="751"/>
                  <a:pt x="4800" y="751"/>
                </a:cubicBezTo>
                <a:cubicBezTo>
                  <a:pt x="3927" y="751"/>
                  <a:pt x="3273" y="1503"/>
                  <a:pt x="3273" y="2254"/>
                </a:cubicBezTo>
                <a:cubicBezTo>
                  <a:pt x="3273" y="3005"/>
                  <a:pt x="3927" y="3944"/>
                  <a:pt x="4800" y="3944"/>
                </a:cubicBezTo>
                <a:close/>
                <a:moveTo>
                  <a:pt x="21600" y="7889"/>
                </a:moveTo>
                <a:cubicBezTo>
                  <a:pt x="21600" y="2066"/>
                  <a:pt x="21600" y="2066"/>
                  <a:pt x="21600" y="2066"/>
                </a:cubicBezTo>
                <a:cubicBezTo>
                  <a:pt x="21600" y="1503"/>
                  <a:pt x="21164" y="1127"/>
                  <a:pt x="20509" y="1127"/>
                </a:cubicBezTo>
                <a:cubicBezTo>
                  <a:pt x="16145" y="1127"/>
                  <a:pt x="16145" y="1127"/>
                  <a:pt x="16145" y="1127"/>
                </a:cubicBezTo>
                <a:cubicBezTo>
                  <a:pt x="16145" y="376"/>
                  <a:pt x="16145" y="376"/>
                  <a:pt x="16145" y="376"/>
                </a:cubicBezTo>
                <a:cubicBezTo>
                  <a:pt x="16145" y="188"/>
                  <a:pt x="15927" y="0"/>
                  <a:pt x="15709" y="0"/>
                </a:cubicBezTo>
                <a:cubicBezTo>
                  <a:pt x="15491" y="0"/>
                  <a:pt x="15273" y="188"/>
                  <a:pt x="15273" y="376"/>
                </a:cubicBezTo>
                <a:cubicBezTo>
                  <a:pt x="15273" y="1127"/>
                  <a:pt x="15273" y="1127"/>
                  <a:pt x="15273" y="1127"/>
                </a:cubicBezTo>
                <a:cubicBezTo>
                  <a:pt x="10909" y="1127"/>
                  <a:pt x="10909" y="1127"/>
                  <a:pt x="10909" y="1127"/>
                </a:cubicBezTo>
                <a:cubicBezTo>
                  <a:pt x="10255" y="1127"/>
                  <a:pt x="9818" y="1503"/>
                  <a:pt x="9818" y="2066"/>
                </a:cubicBezTo>
                <a:cubicBezTo>
                  <a:pt x="9818" y="5071"/>
                  <a:pt x="9818" y="5071"/>
                  <a:pt x="9818" y="5071"/>
                </a:cubicBezTo>
                <a:cubicBezTo>
                  <a:pt x="7636" y="4508"/>
                  <a:pt x="7636" y="4508"/>
                  <a:pt x="7636" y="4508"/>
                </a:cubicBezTo>
                <a:cubicBezTo>
                  <a:pt x="7418" y="4320"/>
                  <a:pt x="6109" y="3944"/>
                  <a:pt x="5018" y="3944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5236" y="7137"/>
                  <a:pt x="5236" y="7137"/>
                  <a:pt x="5236" y="7137"/>
                </a:cubicBezTo>
                <a:cubicBezTo>
                  <a:pt x="4800" y="7889"/>
                  <a:pt x="4800" y="7889"/>
                  <a:pt x="4800" y="7889"/>
                </a:cubicBezTo>
                <a:cubicBezTo>
                  <a:pt x="4364" y="7137"/>
                  <a:pt x="4364" y="7137"/>
                  <a:pt x="4364" y="7137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800" y="4320"/>
                  <a:pt x="4800" y="4320"/>
                  <a:pt x="4800" y="4320"/>
                </a:cubicBezTo>
                <a:cubicBezTo>
                  <a:pt x="4582" y="3944"/>
                  <a:pt x="4582" y="3944"/>
                  <a:pt x="4582" y="3944"/>
                </a:cubicBezTo>
                <a:cubicBezTo>
                  <a:pt x="3273" y="3944"/>
                  <a:pt x="2182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964" y="4508"/>
                  <a:pt x="1964" y="4508"/>
                  <a:pt x="1964" y="4508"/>
                </a:cubicBezTo>
                <a:cubicBezTo>
                  <a:pt x="1745" y="4508"/>
                  <a:pt x="1745" y="4508"/>
                  <a:pt x="1745" y="4508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696"/>
                  <a:pt x="1745" y="4696"/>
                  <a:pt x="1745" y="4696"/>
                </a:cubicBezTo>
                <a:cubicBezTo>
                  <a:pt x="1745" y="4883"/>
                  <a:pt x="1745" y="4883"/>
                  <a:pt x="1527" y="4883"/>
                </a:cubicBezTo>
                <a:cubicBezTo>
                  <a:pt x="655" y="8828"/>
                  <a:pt x="655" y="8828"/>
                  <a:pt x="655" y="8828"/>
                </a:cubicBezTo>
                <a:cubicBezTo>
                  <a:pt x="436" y="9016"/>
                  <a:pt x="655" y="9391"/>
                  <a:pt x="1091" y="9391"/>
                </a:cubicBezTo>
                <a:cubicBezTo>
                  <a:pt x="1091" y="9391"/>
                  <a:pt x="1091" y="9391"/>
                  <a:pt x="1309" y="9391"/>
                </a:cubicBezTo>
                <a:cubicBezTo>
                  <a:pt x="1527" y="9391"/>
                  <a:pt x="1745" y="9203"/>
                  <a:pt x="1745" y="9016"/>
                </a:cubicBezTo>
                <a:cubicBezTo>
                  <a:pt x="2836" y="5447"/>
                  <a:pt x="2836" y="5447"/>
                  <a:pt x="2836" y="5447"/>
                </a:cubicBezTo>
                <a:cubicBezTo>
                  <a:pt x="2836" y="5259"/>
                  <a:pt x="2836" y="5259"/>
                  <a:pt x="3055" y="5259"/>
                </a:cubicBezTo>
                <a:cubicBezTo>
                  <a:pt x="3055" y="9016"/>
                  <a:pt x="3055" y="9016"/>
                  <a:pt x="3055" y="9016"/>
                </a:cubicBezTo>
                <a:cubicBezTo>
                  <a:pt x="2400" y="14463"/>
                  <a:pt x="2400" y="14463"/>
                  <a:pt x="2400" y="14463"/>
                </a:cubicBezTo>
                <a:cubicBezTo>
                  <a:pt x="2400" y="14650"/>
                  <a:pt x="2618" y="14838"/>
                  <a:pt x="2836" y="15026"/>
                </a:cubicBezTo>
                <a:cubicBezTo>
                  <a:pt x="1964" y="15214"/>
                  <a:pt x="1527" y="15777"/>
                  <a:pt x="1527" y="16529"/>
                </a:cubicBezTo>
                <a:cubicBezTo>
                  <a:pt x="1527" y="17280"/>
                  <a:pt x="1964" y="17843"/>
                  <a:pt x="2618" y="18219"/>
                </a:cubicBezTo>
                <a:cubicBezTo>
                  <a:pt x="1091" y="18595"/>
                  <a:pt x="0" y="19722"/>
                  <a:pt x="0" y="20661"/>
                </a:cubicBezTo>
                <a:cubicBezTo>
                  <a:pt x="0" y="21600"/>
                  <a:pt x="7200" y="21600"/>
                  <a:pt x="7200" y="20661"/>
                </a:cubicBezTo>
                <a:cubicBezTo>
                  <a:pt x="7200" y="19722"/>
                  <a:pt x="6109" y="18595"/>
                  <a:pt x="4364" y="18219"/>
                </a:cubicBezTo>
                <a:cubicBezTo>
                  <a:pt x="5018" y="17843"/>
                  <a:pt x="5455" y="17280"/>
                  <a:pt x="5455" y="16529"/>
                </a:cubicBezTo>
                <a:cubicBezTo>
                  <a:pt x="5455" y="15777"/>
                  <a:pt x="4800" y="15026"/>
                  <a:pt x="3927" y="14838"/>
                </a:cubicBezTo>
                <a:cubicBezTo>
                  <a:pt x="3927" y="14838"/>
                  <a:pt x="3927" y="14650"/>
                  <a:pt x="3927" y="14463"/>
                </a:cubicBezTo>
                <a:cubicBezTo>
                  <a:pt x="4582" y="9579"/>
                  <a:pt x="4582" y="9579"/>
                  <a:pt x="4582" y="9579"/>
                </a:cubicBezTo>
                <a:cubicBezTo>
                  <a:pt x="4582" y="9767"/>
                  <a:pt x="4582" y="9767"/>
                  <a:pt x="4800" y="9767"/>
                </a:cubicBezTo>
                <a:cubicBezTo>
                  <a:pt x="4800" y="9767"/>
                  <a:pt x="5018" y="9767"/>
                  <a:pt x="5018" y="9579"/>
                </a:cubicBezTo>
                <a:cubicBezTo>
                  <a:pt x="5455" y="14463"/>
                  <a:pt x="5455" y="14463"/>
                  <a:pt x="5455" y="14463"/>
                </a:cubicBezTo>
                <a:cubicBezTo>
                  <a:pt x="5673" y="14838"/>
                  <a:pt x="5891" y="15214"/>
                  <a:pt x="6327" y="15214"/>
                </a:cubicBezTo>
                <a:cubicBezTo>
                  <a:pt x="6327" y="15214"/>
                  <a:pt x="6327" y="15214"/>
                  <a:pt x="6327" y="15214"/>
                </a:cubicBezTo>
                <a:cubicBezTo>
                  <a:pt x="6764" y="15214"/>
                  <a:pt x="7200" y="14838"/>
                  <a:pt x="6982" y="14463"/>
                </a:cubicBezTo>
                <a:cubicBezTo>
                  <a:pt x="6545" y="9016"/>
                  <a:pt x="6545" y="9016"/>
                  <a:pt x="6545" y="9016"/>
                </a:cubicBezTo>
                <a:cubicBezTo>
                  <a:pt x="6545" y="5259"/>
                  <a:pt x="6545" y="5259"/>
                  <a:pt x="6545" y="5259"/>
                </a:cubicBezTo>
                <a:cubicBezTo>
                  <a:pt x="6982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7200" y="5447"/>
                  <a:pt x="7200" y="5447"/>
                  <a:pt x="7200" y="5447"/>
                </a:cubicBezTo>
                <a:cubicBezTo>
                  <a:pt x="9818" y="6198"/>
                  <a:pt x="9818" y="6198"/>
                  <a:pt x="9818" y="6198"/>
                </a:cubicBezTo>
                <a:cubicBezTo>
                  <a:pt x="9818" y="7889"/>
                  <a:pt x="9818" y="7889"/>
                  <a:pt x="9818" y="7889"/>
                </a:cubicBezTo>
                <a:cubicBezTo>
                  <a:pt x="9818" y="8452"/>
                  <a:pt x="10255" y="8828"/>
                  <a:pt x="10909" y="8828"/>
                </a:cubicBezTo>
                <a:cubicBezTo>
                  <a:pt x="12873" y="8828"/>
                  <a:pt x="12873" y="8828"/>
                  <a:pt x="12873" y="8828"/>
                </a:cubicBezTo>
                <a:cubicBezTo>
                  <a:pt x="11127" y="14650"/>
                  <a:pt x="11127" y="14650"/>
                  <a:pt x="11127" y="14650"/>
                </a:cubicBezTo>
                <a:cubicBezTo>
                  <a:pt x="11127" y="14838"/>
                  <a:pt x="11127" y="14838"/>
                  <a:pt x="11127" y="14838"/>
                </a:cubicBezTo>
                <a:cubicBezTo>
                  <a:pt x="10909" y="14838"/>
                  <a:pt x="10909" y="14838"/>
                  <a:pt x="10691" y="14838"/>
                </a:cubicBezTo>
                <a:cubicBezTo>
                  <a:pt x="9600" y="14838"/>
                  <a:pt x="8727" y="15590"/>
                  <a:pt x="8727" y="16529"/>
                </a:cubicBezTo>
                <a:cubicBezTo>
                  <a:pt x="8727" y="17280"/>
                  <a:pt x="9164" y="17843"/>
                  <a:pt x="9818" y="18219"/>
                </a:cubicBezTo>
                <a:cubicBezTo>
                  <a:pt x="8291" y="18595"/>
                  <a:pt x="7200" y="19722"/>
                  <a:pt x="7200" y="20661"/>
                </a:cubicBezTo>
                <a:cubicBezTo>
                  <a:pt x="7200" y="21600"/>
                  <a:pt x="14400" y="21600"/>
                  <a:pt x="14400" y="20661"/>
                </a:cubicBezTo>
                <a:cubicBezTo>
                  <a:pt x="14400" y="19722"/>
                  <a:pt x="13091" y="18595"/>
                  <a:pt x="11564" y="18219"/>
                </a:cubicBezTo>
                <a:cubicBezTo>
                  <a:pt x="12218" y="17843"/>
                  <a:pt x="12655" y="17280"/>
                  <a:pt x="12655" y="16529"/>
                </a:cubicBezTo>
                <a:cubicBezTo>
                  <a:pt x="12655" y="15965"/>
                  <a:pt x="12436" y="15402"/>
                  <a:pt x="11782" y="15026"/>
                </a:cubicBezTo>
                <a:cubicBezTo>
                  <a:pt x="11782" y="15026"/>
                  <a:pt x="12000" y="15026"/>
                  <a:pt x="12000" y="14838"/>
                </a:cubicBezTo>
                <a:cubicBezTo>
                  <a:pt x="13745" y="8828"/>
                  <a:pt x="13745" y="8828"/>
                  <a:pt x="13745" y="8828"/>
                </a:cubicBezTo>
                <a:cubicBezTo>
                  <a:pt x="15273" y="8828"/>
                  <a:pt x="15273" y="8828"/>
                  <a:pt x="15273" y="8828"/>
                </a:cubicBezTo>
                <a:cubicBezTo>
                  <a:pt x="15273" y="13148"/>
                  <a:pt x="15273" y="13148"/>
                  <a:pt x="15273" y="13148"/>
                </a:cubicBezTo>
                <a:cubicBezTo>
                  <a:pt x="15273" y="13336"/>
                  <a:pt x="15491" y="13523"/>
                  <a:pt x="15709" y="13523"/>
                </a:cubicBezTo>
                <a:cubicBezTo>
                  <a:pt x="15927" y="13523"/>
                  <a:pt x="16145" y="13336"/>
                  <a:pt x="16145" y="13148"/>
                </a:cubicBezTo>
                <a:cubicBezTo>
                  <a:pt x="16145" y="8828"/>
                  <a:pt x="16145" y="8828"/>
                  <a:pt x="16145" y="8828"/>
                </a:cubicBezTo>
                <a:cubicBezTo>
                  <a:pt x="17455" y="8828"/>
                  <a:pt x="17455" y="8828"/>
                  <a:pt x="17455" y="8828"/>
                </a:cubicBezTo>
                <a:cubicBezTo>
                  <a:pt x="19418" y="14838"/>
                  <a:pt x="19418" y="14838"/>
                  <a:pt x="19418" y="14838"/>
                </a:cubicBezTo>
                <a:cubicBezTo>
                  <a:pt x="19418" y="15026"/>
                  <a:pt x="19636" y="15214"/>
                  <a:pt x="19855" y="15214"/>
                </a:cubicBezTo>
                <a:cubicBezTo>
                  <a:pt x="19855" y="15214"/>
                  <a:pt x="19855" y="15214"/>
                  <a:pt x="19855" y="15214"/>
                </a:cubicBezTo>
                <a:cubicBezTo>
                  <a:pt x="20073" y="15026"/>
                  <a:pt x="20291" y="14838"/>
                  <a:pt x="20291" y="14650"/>
                </a:cubicBezTo>
                <a:cubicBezTo>
                  <a:pt x="18327" y="8828"/>
                  <a:pt x="18327" y="8828"/>
                  <a:pt x="18327" y="8828"/>
                </a:cubicBezTo>
                <a:cubicBezTo>
                  <a:pt x="20509" y="8828"/>
                  <a:pt x="20509" y="8828"/>
                  <a:pt x="20509" y="8828"/>
                </a:cubicBezTo>
                <a:cubicBezTo>
                  <a:pt x="21164" y="8828"/>
                  <a:pt x="21600" y="8452"/>
                  <a:pt x="21600" y="7889"/>
                </a:cubicBezTo>
                <a:close/>
                <a:moveTo>
                  <a:pt x="10909" y="8452"/>
                </a:moveTo>
                <a:cubicBezTo>
                  <a:pt x="10473" y="8452"/>
                  <a:pt x="10255" y="8264"/>
                  <a:pt x="10255" y="7889"/>
                </a:cubicBezTo>
                <a:cubicBezTo>
                  <a:pt x="10255" y="6386"/>
                  <a:pt x="10255" y="6386"/>
                  <a:pt x="10255" y="6386"/>
                </a:cubicBezTo>
                <a:cubicBezTo>
                  <a:pt x="10255" y="6386"/>
                  <a:pt x="10255" y="6386"/>
                  <a:pt x="10473" y="6386"/>
                </a:cubicBezTo>
                <a:cubicBezTo>
                  <a:pt x="10691" y="6386"/>
                  <a:pt x="10909" y="6198"/>
                  <a:pt x="10909" y="6010"/>
                </a:cubicBezTo>
                <a:cubicBezTo>
                  <a:pt x="11127" y="5635"/>
                  <a:pt x="10909" y="5447"/>
                  <a:pt x="10473" y="5259"/>
                </a:cubicBezTo>
                <a:cubicBezTo>
                  <a:pt x="10255" y="5259"/>
                  <a:pt x="10255" y="5259"/>
                  <a:pt x="10255" y="5259"/>
                </a:cubicBezTo>
                <a:cubicBezTo>
                  <a:pt x="10255" y="2066"/>
                  <a:pt x="10255" y="2066"/>
                  <a:pt x="10255" y="2066"/>
                </a:cubicBezTo>
                <a:cubicBezTo>
                  <a:pt x="10255" y="1878"/>
                  <a:pt x="10473" y="1503"/>
                  <a:pt x="10909" y="1503"/>
                </a:cubicBezTo>
                <a:cubicBezTo>
                  <a:pt x="20509" y="1503"/>
                  <a:pt x="20509" y="1503"/>
                  <a:pt x="20509" y="1503"/>
                </a:cubicBezTo>
                <a:cubicBezTo>
                  <a:pt x="20727" y="1503"/>
                  <a:pt x="20945" y="1878"/>
                  <a:pt x="20945" y="2066"/>
                </a:cubicBezTo>
                <a:cubicBezTo>
                  <a:pt x="20945" y="7889"/>
                  <a:pt x="20945" y="7889"/>
                  <a:pt x="20945" y="7889"/>
                </a:cubicBezTo>
                <a:cubicBezTo>
                  <a:pt x="20945" y="8264"/>
                  <a:pt x="20727" y="8452"/>
                  <a:pt x="20509" y="8452"/>
                </a:cubicBezTo>
                <a:lnTo>
                  <a:pt x="10909" y="845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6" name="Rectangle"/>
          <p:cNvSpPr/>
          <p:nvPr/>
        </p:nvSpPr>
        <p:spPr>
          <a:xfrm>
            <a:off x="16957803" y="10231739"/>
            <a:ext cx="138711" cy="31571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47" name="Shape"/>
          <p:cNvSpPr/>
          <p:nvPr/>
        </p:nvSpPr>
        <p:spPr>
          <a:xfrm flipH="1">
            <a:off x="20507568" y="9945906"/>
            <a:ext cx="1552113" cy="1460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69" y="20443"/>
                </a:moveTo>
                <a:cubicBezTo>
                  <a:pt x="1239" y="20443"/>
                  <a:pt x="1239" y="20443"/>
                  <a:pt x="1239" y="20443"/>
                </a:cubicBezTo>
                <a:cubicBezTo>
                  <a:pt x="1239" y="771"/>
                  <a:pt x="1239" y="771"/>
                  <a:pt x="1239" y="771"/>
                </a:cubicBezTo>
                <a:cubicBezTo>
                  <a:pt x="1239" y="386"/>
                  <a:pt x="885" y="0"/>
                  <a:pt x="708" y="0"/>
                </a:cubicBezTo>
                <a:cubicBezTo>
                  <a:pt x="354" y="0"/>
                  <a:pt x="0" y="386"/>
                  <a:pt x="0" y="771"/>
                </a:cubicBezTo>
                <a:cubicBezTo>
                  <a:pt x="0" y="21021"/>
                  <a:pt x="0" y="21021"/>
                  <a:pt x="0" y="21021"/>
                </a:cubicBezTo>
                <a:cubicBezTo>
                  <a:pt x="0" y="21407"/>
                  <a:pt x="354" y="21600"/>
                  <a:pt x="708" y="21600"/>
                </a:cubicBezTo>
                <a:cubicBezTo>
                  <a:pt x="21069" y="21600"/>
                  <a:pt x="21069" y="21600"/>
                  <a:pt x="21069" y="21600"/>
                </a:cubicBezTo>
                <a:cubicBezTo>
                  <a:pt x="21423" y="21600"/>
                  <a:pt x="21600" y="21407"/>
                  <a:pt x="21600" y="21021"/>
                </a:cubicBezTo>
                <a:cubicBezTo>
                  <a:pt x="21600" y="20636"/>
                  <a:pt x="21423" y="20443"/>
                  <a:pt x="21069" y="20443"/>
                </a:cubicBezTo>
                <a:close/>
                <a:moveTo>
                  <a:pt x="1770" y="18707"/>
                </a:moveTo>
                <a:cubicBezTo>
                  <a:pt x="1770" y="18707"/>
                  <a:pt x="1770" y="18900"/>
                  <a:pt x="1770" y="18900"/>
                </a:cubicBezTo>
                <a:cubicBezTo>
                  <a:pt x="1770" y="18900"/>
                  <a:pt x="1770" y="18900"/>
                  <a:pt x="1770" y="18900"/>
                </a:cubicBezTo>
                <a:cubicBezTo>
                  <a:pt x="2656" y="18900"/>
                  <a:pt x="2656" y="18900"/>
                  <a:pt x="2656" y="18900"/>
                </a:cubicBezTo>
                <a:cubicBezTo>
                  <a:pt x="2656" y="19093"/>
                  <a:pt x="2833" y="19093"/>
                  <a:pt x="3010" y="19093"/>
                </a:cubicBezTo>
                <a:cubicBezTo>
                  <a:pt x="6551" y="19093"/>
                  <a:pt x="6551" y="19093"/>
                  <a:pt x="6551" y="19093"/>
                </a:cubicBezTo>
                <a:cubicBezTo>
                  <a:pt x="6728" y="19093"/>
                  <a:pt x="6905" y="19093"/>
                  <a:pt x="6905" y="18900"/>
                </a:cubicBezTo>
                <a:cubicBezTo>
                  <a:pt x="9030" y="18900"/>
                  <a:pt x="9030" y="18900"/>
                  <a:pt x="9030" y="18900"/>
                </a:cubicBezTo>
                <a:cubicBezTo>
                  <a:pt x="9030" y="19093"/>
                  <a:pt x="9030" y="19093"/>
                  <a:pt x="9207" y="19093"/>
                </a:cubicBezTo>
                <a:cubicBezTo>
                  <a:pt x="12925" y="19093"/>
                  <a:pt x="12925" y="19093"/>
                  <a:pt x="12925" y="19093"/>
                </a:cubicBezTo>
                <a:cubicBezTo>
                  <a:pt x="13102" y="19093"/>
                  <a:pt x="13102" y="19093"/>
                  <a:pt x="13102" y="18900"/>
                </a:cubicBezTo>
                <a:cubicBezTo>
                  <a:pt x="15226" y="18900"/>
                  <a:pt x="15226" y="18900"/>
                  <a:pt x="15226" y="18900"/>
                </a:cubicBezTo>
                <a:cubicBezTo>
                  <a:pt x="15226" y="19093"/>
                  <a:pt x="15403" y="19093"/>
                  <a:pt x="15580" y="19093"/>
                </a:cubicBezTo>
                <a:cubicBezTo>
                  <a:pt x="19121" y="19093"/>
                  <a:pt x="19121" y="19093"/>
                  <a:pt x="19121" y="19093"/>
                </a:cubicBezTo>
                <a:cubicBezTo>
                  <a:pt x="19298" y="19093"/>
                  <a:pt x="19475" y="19093"/>
                  <a:pt x="19475" y="18900"/>
                </a:cubicBezTo>
                <a:cubicBezTo>
                  <a:pt x="20007" y="18900"/>
                  <a:pt x="20007" y="18900"/>
                  <a:pt x="20007" y="18900"/>
                </a:cubicBezTo>
                <a:cubicBezTo>
                  <a:pt x="20007" y="18900"/>
                  <a:pt x="20007" y="18900"/>
                  <a:pt x="20007" y="18900"/>
                </a:cubicBezTo>
                <a:cubicBezTo>
                  <a:pt x="20007" y="18900"/>
                  <a:pt x="20007" y="18707"/>
                  <a:pt x="20007" y="18707"/>
                </a:cubicBezTo>
                <a:cubicBezTo>
                  <a:pt x="19475" y="18707"/>
                  <a:pt x="19475" y="18707"/>
                  <a:pt x="19475" y="18707"/>
                </a:cubicBezTo>
                <a:cubicBezTo>
                  <a:pt x="19475" y="15236"/>
                  <a:pt x="19475" y="15236"/>
                  <a:pt x="19475" y="15236"/>
                </a:cubicBezTo>
                <a:cubicBezTo>
                  <a:pt x="20007" y="15236"/>
                  <a:pt x="20007" y="15236"/>
                  <a:pt x="20007" y="15236"/>
                </a:cubicBezTo>
                <a:cubicBezTo>
                  <a:pt x="20007" y="15236"/>
                  <a:pt x="20007" y="15043"/>
                  <a:pt x="20007" y="15043"/>
                </a:cubicBezTo>
                <a:cubicBezTo>
                  <a:pt x="20007" y="15043"/>
                  <a:pt x="20007" y="15043"/>
                  <a:pt x="20007" y="15043"/>
                </a:cubicBezTo>
                <a:cubicBezTo>
                  <a:pt x="19475" y="15043"/>
                  <a:pt x="19475" y="15043"/>
                  <a:pt x="19475" y="15043"/>
                </a:cubicBezTo>
                <a:cubicBezTo>
                  <a:pt x="19475" y="11379"/>
                  <a:pt x="19475" y="11379"/>
                  <a:pt x="19475" y="11379"/>
                </a:cubicBezTo>
                <a:cubicBezTo>
                  <a:pt x="20007" y="11379"/>
                  <a:pt x="20007" y="11379"/>
                  <a:pt x="20007" y="11379"/>
                </a:cubicBezTo>
                <a:cubicBezTo>
                  <a:pt x="20007" y="11379"/>
                  <a:pt x="20007" y="11379"/>
                  <a:pt x="20007" y="11379"/>
                </a:cubicBezTo>
                <a:cubicBezTo>
                  <a:pt x="20007" y="11379"/>
                  <a:pt x="20007" y="11379"/>
                  <a:pt x="20007" y="11379"/>
                </a:cubicBezTo>
                <a:cubicBezTo>
                  <a:pt x="19475" y="11379"/>
                  <a:pt x="19475" y="11379"/>
                  <a:pt x="19475" y="11379"/>
                </a:cubicBezTo>
                <a:cubicBezTo>
                  <a:pt x="19475" y="9257"/>
                  <a:pt x="19475" y="9257"/>
                  <a:pt x="19475" y="9257"/>
                </a:cubicBezTo>
                <a:cubicBezTo>
                  <a:pt x="19475" y="9064"/>
                  <a:pt x="19298" y="9064"/>
                  <a:pt x="19121" y="9064"/>
                </a:cubicBezTo>
                <a:cubicBezTo>
                  <a:pt x="15580" y="9064"/>
                  <a:pt x="15580" y="9064"/>
                  <a:pt x="15580" y="9064"/>
                </a:cubicBezTo>
                <a:cubicBezTo>
                  <a:pt x="15403" y="9064"/>
                  <a:pt x="15226" y="9064"/>
                  <a:pt x="15226" y="9257"/>
                </a:cubicBezTo>
                <a:cubicBezTo>
                  <a:pt x="15226" y="11379"/>
                  <a:pt x="15226" y="11379"/>
                  <a:pt x="15226" y="11379"/>
                </a:cubicBezTo>
                <a:cubicBezTo>
                  <a:pt x="13102" y="11379"/>
                  <a:pt x="13102" y="11379"/>
                  <a:pt x="13102" y="11379"/>
                </a:cubicBezTo>
                <a:cubicBezTo>
                  <a:pt x="13102" y="7714"/>
                  <a:pt x="13102" y="7714"/>
                  <a:pt x="13102" y="7714"/>
                </a:cubicBezTo>
                <a:cubicBezTo>
                  <a:pt x="20007" y="7714"/>
                  <a:pt x="20007" y="7714"/>
                  <a:pt x="20007" y="7714"/>
                </a:cubicBezTo>
                <a:cubicBezTo>
                  <a:pt x="20007" y="7714"/>
                  <a:pt x="20007" y="7714"/>
                  <a:pt x="20007" y="7521"/>
                </a:cubicBezTo>
                <a:cubicBezTo>
                  <a:pt x="20007" y="7521"/>
                  <a:pt x="20007" y="7521"/>
                  <a:pt x="20007" y="7521"/>
                </a:cubicBezTo>
                <a:cubicBezTo>
                  <a:pt x="13102" y="7521"/>
                  <a:pt x="13102" y="7521"/>
                  <a:pt x="13102" y="7521"/>
                </a:cubicBezTo>
                <a:cubicBezTo>
                  <a:pt x="13102" y="3857"/>
                  <a:pt x="13102" y="3857"/>
                  <a:pt x="13102" y="3857"/>
                </a:cubicBezTo>
                <a:cubicBezTo>
                  <a:pt x="20007" y="3857"/>
                  <a:pt x="20007" y="3857"/>
                  <a:pt x="20007" y="3857"/>
                </a:cubicBezTo>
                <a:cubicBezTo>
                  <a:pt x="20007" y="3857"/>
                  <a:pt x="20007" y="3857"/>
                  <a:pt x="20007" y="3857"/>
                </a:cubicBezTo>
                <a:cubicBezTo>
                  <a:pt x="20007" y="3857"/>
                  <a:pt x="20007" y="3857"/>
                  <a:pt x="20007" y="3857"/>
                </a:cubicBezTo>
                <a:cubicBezTo>
                  <a:pt x="13102" y="3857"/>
                  <a:pt x="13102" y="3857"/>
                  <a:pt x="13102" y="3857"/>
                </a:cubicBezTo>
                <a:cubicBezTo>
                  <a:pt x="13102" y="2507"/>
                  <a:pt x="13102" y="2507"/>
                  <a:pt x="13102" y="2507"/>
                </a:cubicBezTo>
                <a:cubicBezTo>
                  <a:pt x="13102" y="2314"/>
                  <a:pt x="13102" y="2121"/>
                  <a:pt x="12925" y="2121"/>
                </a:cubicBezTo>
                <a:cubicBezTo>
                  <a:pt x="9207" y="2121"/>
                  <a:pt x="9207" y="2121"/>
                  <a:pt x="9207" y="2121"/>
                </a:cubicBezTo>
                <a:cubicBezTo>
                  <a:pt x="9030" y="2121"/>
                  <a:pt x="9030" y="2314"/>
                  <a:pt x="9030" y="2507"/>
                </a:cubicBezTo>
                <a:cubicBezTo>
                  <a:pt x="9030" y="3857"/>
                  <a:pt x="9030" y="3857"/>
                  <a:pt x="9030" y="3857"/>
                </a:cubicBezTo>
                <a:cubicBezTo>
                  <a:pt x="1770" y="3857"/>
                  <a:pt x="1770" y="3857"/>
                  <a:pt x="1770" y="3857"/>
                </a:cubicBezTo>
                <a:cubicBezTo>
                  <a:pt x="1770" y="3857"/>
                  <a:pt x="1770" y="3857"/>
                  <a:pt x="1770" y="3857"/>
                </a:cubicBezTo>
                <a:cubicBezTo>
                  <a:pt x="1770" y="3857"/>
                  <a:pt x="1770" y="3857"/>
                  <a:pt x="1770" y="3857"/>
                </a:cubicBezTo>
                <a:cubicBezTo>
                  <a:pt x="9030" y="3857"/>
                  <a:pt x="9030" y="3857"/>
                  <a:pt x="9030" y="3857"/>
                </a:cubicBezTo>
                <a:cubicBezTo>
                  <a:pt x="9030" y="7521"/>
                  <a:pt x="9030" y="7521"/>
                  <a:pt x="9030" y="7521"/>
                </a:cubicBezTo>
                <a:cubicBezTo>
                  <a:pt x="1770" y="7521"/>
                  <a:pt x="1770" y="7521"/>
                  <a:pt x="1770" y="7521"/>
                </a:cubicBezTo>
                <a:cubicBezTo>
                  <a:pt x="1770" y="7521"/>
                  <a:pt x="1770" y="7521"/>
                  <a:pt x="1770" y="7521"/>
                </a:cubicBezTo>
                <a:cubicBezTo>
                  <a:pt x="1770" y="7714"/>
                  <a:pt x="1770" y="7714"/>
                  <a:pt x="1770" y="7714"/>
                </a:cubicBezTo>
                <a:cubicBezTo>
                  <a:pt x="9030" y="7714"/>
                  <a:pt x="9030" y="7714"/>
                  <a:pt x="9030" y="7714"/>
                </a:cubicBezTo>
                <a:cubicBezTo>
                  <a:pt x="9030" y="11379"/>
                  <a:pt x="9030" y="11379"/>
                  <a:pt x="9030" y="11379"/>
                </a:cubicBezTo>
                <a:cubicBezTo>
                  <a:pt x="6905" y="11379"/>
                  <a:pt x="6905" y="11379"/>
                  <a:pt x="6905" y="11379"/>
                </a:cubicBezTo>
                <a:cubicBezTo>
                  <a:pt x="6905" y="9257"/>
                  <a:pt x="6905" y="9257"/>
                  <a:pt x="6905" y="9257"/>
                </a:cubicBezTo>
                <a:cubicBezTo>
                  <a:pt x="6905" y="9064"/>
                  <a:pt x="6728" y="9064"/>
                  <a:pt x="6551" y="9064"/>
                </a:cubicBezTo>
                <a:cubicBezTo>
                  <a:pt x="3010" y="9064"/>
                  <a:pt x="3010" y="9064"/>
                  <a:pt x="3010" y="9064"/>
                </a:cubicBezTo>
                <a:cubicBezTo>
                  <a:pt x="2833" y="9064"/>
                  <a:pt x="2656" y="9064"/>
                  <a:pt x="2656" y="9257"/>
                </a:cubicBezTo>
                <a:cubicBezTo>
                  <a:pt x="2656" y="11379"/>
                  <a:pt x="2656" y="11379"/>
                  <a:pt x="2656" y="11379"/>
                </a:cubicBezTo>
                <a:cubicBezTo>
                  <a:pt x="1770" y="11379"/>
                  <a:pt x="1770" y="11379"/>
                  <a:pt x="1770" y="11379"/>
                </a:cubicBezTo>
                <a:cubicBezTo>
                  <a:pt x="1770" y="11379"/>
                  <a:pt x="1770" y="11379"/>
                  <a:pt x="1770" y="11379"/>
                </a:cubicBezTo>
                <a:cubicBezTo>
                  <a:pt x="1770" y="11379"/>
                  <a:pt x="1770" y="11379"/>
                  <a:pt x="1770" y="11379"/>
                </a:cubicBezTo>
                <a:cubicBezTo>
                  <a:pt x="2656" y="11379"/>
                  <a:pt x="2656" y="11379"/>
                  <a:pt x="2656" y="11379"/>
                </a:cubicBezTo>
                <a:cubicBezTo>
                  <a:pt x="2656" y="15043"/>
                  <a:pt x="2656" y="15043"/>
                  <a:pt x="2656" y="15043"/>
                </a:cubicBezTo>
                <a:cubicBezTo>
                  <a:pt x="1770" y="15043"/>
                  <a:pt x="1770" y="15043"/>
                  <a:pt x="1770" y="15043"/>
                </a:cubicBezTo>
                <a:cubicBezTo>
                  <a:pt x="1770" y="15043"/>
                  <a:pt x="1770" y="15043"/>
                  <a:pt x="1770" y="15043"/>
                </a:cubicBezTo>
                <a:cubicBezTo>
                  <a:pt x="1770" y="15043"/>
                  <a:pt x="1770" y="15236"/>
                  <a:pt x="1770" y="15236"/>
                </a:cubicBezTo>
                <a:cubicBezTo>
                  <a:pt x="2656" y="15236"/>
                  <a:pt x="2656" y="15236"/>
                  <a:pt x="2656" y="15236"/>
                </a:cubicBezTo>
                <a:cubicBezTo>
                  <a:pt x="2656" y="18707"/>
                  <a:pt x="2656" y="18707"/>
                  <a:pt x="2656" y="18707"/>
                </a:cubicBezTo>
                <a:lnTo>
                  <a:pt x="1770" y="18707"/>
                </a:lnTo>
                <a:close/>
                <a:moveTo>
                  <a:pt x="13102" y="11379"/>
                </a:moveTo>
                <a:cubicBezTo>
                  <a:pt x="15226" y="11379"/>
                  <a:pt x="15226" y="11379"/>
                  <a:pt x="15226" y="11379"/>
                </a:cubicBezTo>
                <a:cubicBezTo>
                  <a:pt x="15226" y="15043"/>
                  <a:pt x="15226" y="15043"/>
                  <a:pt x="15226" y="15043"/>
                </a:cubicBezTo>
                <a:cubicBezTo>
                  <a:pt x="13102" y="15043"/>
                  <a:pt x="13102" y="15043"/>
                  <a:pt x="13102" y="15043"/>
                </a:cubicBezTo>
                <a:lnTo>
                  <a:pt x="13102" y="11379"/>
                </a:lnTo>
                <a:close/>
                <a:moveTo>
                  <a:pt x="13102" y="15236"/>
                </a:moveTo>
                <a:cubicBezTo>
                  <a:pt x="15226" y="15236"/>
                  <a:pt x="15226" y="15236"/>
                  <a:pt x="15226" y="15236"/>
                </a:cubicBezTo>
                <a:cubicBezTo>
                  <a:pt x="15226" y="18707"/>
                  <a:pt x="15226" y="18707"/>
                  <a:pt x="15226" y="18707"/>
                </a:cubicBezTo>
                <a:cubicBezTo>
                  <a:pt x="13102" y="18707"/>
                  <a:pt x="13102" y="18707"/>
                  <a:pt x="13102" y="18707"/>
                </a:cubicBezTo>
                <a:lnTo>
                  <a:pt x="13102" y="15236"/>
                </a:lnTo>
                <a:close/>
                <a:moveTo>
                  <a:pt x="6905" y="11379"/>
                </a:moveTo>
                <a:cubicBezTo>
                  <a:pt x="9030" y="11379"/>
                  <a:pt x="9030" y="11379"/>
                  <a:pt x="9030" y="11379"/>
                </a:cubicBezTo>
                <a:cubicBezTo>
                  <a:pt x="9030" y="15043"/>
                  <a:pt x="9030" y="15043"/>
                  <a:pt x="9030" y="15043"/>
                </a:cubicBezTo>
                <a:cubicBezTo>
                  <a:pt x="6905" y="15043"/>
                  <a:pt x="6905" y="15043"/>
                  <a:pt x="6905" y="15043"/>
                </a:cubicBezTo>
                <a:lnTo>
                  <a:pt x="6905" y="11379"/>
                </a:lnTo>
                <a:close/>
                <a:moveTo>
                  <a:pt x="6905" y="15236"/>
                </a:moveTo>
                <a:cubicBezTo>
                  <a:pt x="9030" y="15236"/>
                  <a:pt x="9030" y="15236"/>
                  <a:pt x="9030" y="15236"/>
                </a:cubicBezTo>
                <a:cubicBezTo>
                  <a:pt x="9030" y="18707"/>
                  <a:pt x="9030" y="18707"/>
                  <a:pt x="9030" y="18707"/>
                </a:cubicBezTo>
                <a:cubicBezTo>
                  <a:pt x="6905" y="18707"/>
                  <a:pt x="6905" y="18707"/>
                  <a:pt x="6905" y="18707"/>
                </a:cubicBezTo>
                <a:lnTo>
                  <a:pt x="6905" y="1523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161" name="Group"/>
          <p:cNvGrpSpPr/>
          <p:nvPr/>
        </p:nvGrpSpPr>
        <p:grpSpPr>
          <a:xfrm>
            <a:off x="17553315" y="10047077"/>
            <a:ext cx="550529" cy="372074"/>
            <a:chOff x="0" y="-1"/>
            <a:chExt cx="550528" cy="372072"/>
          </a:xfrm>
        </p:grpSpPr>
        <p:sp>
          <p:nvSpPr>
            <p:cNvPr id="148" name="Line"/>
            <p:cNvSpPr/>
            <p:nvPr/>
          </p:nvSpPr>
          <p:spPr>
            <a:xfrm flipV="1">
              <a:off x="148104" y="53660"/>
              <a:ext cx="108131" cy="87564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149" name="Line"/>
            <p:cNvSpPr/>
            <p:nvPr/>
          </p:nvSpPr>
          <p:spPr>
            <a:xfrm flipH="1" flipV="1">
              <a:off x="420456" y="181883"/>
              <a:ext cx="69571" cy="12049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150" name="Line"/>
            <p:cNvSpPr/>
            <p:nvPr/>
          </p:nvSpPr>
          <p:spPr>
            <a:xfrm flipV="1">
              <a:off x="52891" y="181883"/>
              <a:ext cx="69571" cy="12049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151" name="Line"/>
            <p:cNvSpPr/>
            <p:nvPr/>
          </p:nvSpPr>
          <p:spPr>
            <a:xfrm flipV="1">
              <a:off x="349327" y="181883"/>
              <a:ext cx="69570" cy="12049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152" name="Line"/>
            <p:cNvSpPr/>
            <p:nvPr/>
          </p:nvSpPr>
          <p:spPr>
            <a:xfrm flipH="1" flipV="1">
              <a:off x="125036" y="181883"/>
              <a:ext cx="69571" cy="12049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153" name="Line"/>
            <p:cNvSpPr/>
            <p:nvPr/>
          </p:nvSpPr>
          <p:spPr>
            <a:xfrm flipH="1" flipV="1">
              <a:off x="295306" y="53660"/>
              <a:ext cx="108131" cy="87564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154" name="Circle"/>
            <p:cNvSpPr/>
            <p:nvPr/>
          </p:nvSpPr>
          <p:spPr>
            <a:xfrm>
              <a:off x="221910" y="-2"/>
              <a:ext cx="105875" cy="105874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55" name="Circle"/>
            <p:cNvSpPr/>
            <p:nvPr/>
          </p:nvSpPr>
          <p:spPr>
            <a:xfrm>
              <a:off x="363486" y="117978"/>
              <a:ext cx="105875" cy="10587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56" name="Circle"/>
            <p:cNvSpPr/>
            <p:nvPr/>
          </p:nvSpPr>
          <p:spPr>
            <a:xfrm>
              <a:off x="296435" y="266197"/>
              <a:ext cx="105875" cy="10587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57" name="Circle"/>
            <p:cNvSpPr/>
            <p:nvPr/>
          </p:nvSpPr>
          <p:spPr>
            <a:xfrm>
              <a:off x="148217" y="266197"/>
              <a:ext cx="105875" cy="10587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58" name="Circle"/>
            <p:cNvSpPr/>
            <p:nvPr/>
          </p:nvSpPr>
          <p:spPr>
            <a:xfrm>
              <a:off x="74109" y="117978"/>
              <a:ext cx="105873" cy="10587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59" name="Circle"/>
            <p:cNvSpPr/>
            <p:nvPr/>
          </p:nvSpPr>
          <p:spPr>
            <a:xfrm>
              <a:off x="-1" y="266197"/>
              <a:ext cx="105873" cy="10587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60" name="Circle"/>
            <p:cNvSpPr/>
            <p:nvPr/>
          </p:nvSpPr>
          <p:spPr>
            <a:xfrm>
              <a:off x="444653" y="266197"/>
              <a:ext cx="105875" cy="105875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>
              <a:outerShdw blurRad="101600" dist="50800" dir="5400000" rotWithShape="0">
                <a:srgbClr val="000000">
                  <a:alpha val="2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162" name="Consultancy…"/>
          <p:cNvSpPr txBox="1"/>
          <p:nvPr/>
        </p:nvSpPr>
        <p:spPr>
          <a:xfrm>
            <a:off x="11653983" y="5807481"/>
            <a:ext cx="3978479" cy="2491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spc="311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Consultancy</a:t>
            </a:r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Collaboration</a:t>
            </a:r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Matchmaking</a:t>
            </a:r>
          </a:p>
        </p:txBody>
      </p:sp>
      <p:sp>
        <p:nvSpPr>
          <p:cNvPr id="163" name="Courses…"/>
          <p:cNvSpPr txBox="1"/>
          <p:nvPr/>
        </p:nvSpPr>
        <p:spPr>
          <a:xfrm>
            <a:off x="15464392" y="5420138"/>
            <a:ext cx="3978479" cy="3241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600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Courses</a:t>
            </a:r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Workshop</a:t>
            </a:r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Seminars</a:t>
            </a:r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Conferences</a:t>
            </a:r>
          </a:p>
        </p:txBody>
      </p:sp>
      <p:sp>
        <p:nvSpPr>
          <p:cNvPr id="164" name="Heath Data…"/>
          <p:cNvSpPr txBox="1"/>
          <p:nvPr/>
        </p:nvSpPr>
        <p:spPr>
          <a:xfrm>
            <a:off x="19302280" y="5420138"/>
            <a:ext cx="3978478" cy="3241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600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Heath Data</a:t>
            </a:r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Internal Projects</a:t>
            </a:r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External Projects </a:t>
            </a:r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Grants</a:t>
            </a:r>
          </a:p>
        </p:txBody>
      </p:sp>
      <p:sp>
        <p:nvSpPr>
          <p:cNvPr id="165" name="TRAINING"/>
          <p:cNvSpPr txBox="1"/>
          <p:nvPr/>
        </p:nvSpPr>
        <p:spPr>
          <a:xfrm>
            <a:off x="15464392" y="3318709"/>
            <a:ext cx="3978479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 spc="311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3000" b="1" spc="333">
                <a:latin typeface="+mj-lt"/>
                <a:ea typeface="+mj-ea"/>
                <a:cs typeface="+mj-cs"/>
                <a:sym typeface="Helvetica"/>
              </a:defRPr>
            </a:pPr>
            <a:r>
              <a:t>TRAINING</a:t>
            </a:r>
          </a:p>
        </p:txBody>
      </p:sp>
      <p:sp>
        <p:nvSpPr>
          <p:cNvPr id="166" name="Rectangle 19"/>
          <p:cNvSpPr/>
          <p:nvPr/>
        </p:nvSpPr>
        <p:spPr>
          <a:xfrm>
            <a:off x="0" y="6"/>
            <a:ext cx="24371300" cy="886621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EEEFEE">
                  <a:alpha val="93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914400">
              <a:defRPr sz="1300">
                <a:latin typeface="Microsoft New Tai Lue"/>
                <a:ea typeface="Microsoft New Tai Lue"/>
                <a:cs typeface="Microsoft New Tai Lue"/>
                <a:sym typeface="Microsoft New Tai Lue"/>
              </a:defRPr>
            </a:pPr>
            <a:endParaRPr/>
          </a:p>
        </p:txBody>
      </p:sp>
      <p:pic>
        <p:nvPicPr>
          <p:cNvPr id="167" name="Picture 13" descr="Picture 13"/>
          <p:cNvPicPr>
            <a:picLocks noChangeAspect="1"/>
          </p:cNvPicPr>
          <p:nvPr/>
        </p:nvPicPr>
        <p:blipFill>
          <a:blip r:embed="rId2"/>
          <a:srcRect l="12042" t="11448" r="17198" b="13844"/>
          <a:stretch>
            <a:fillRect/>
          </a:stretch>
        </p:blipFill>
        <p:spPr>
          <a:xfrm>
            <a:off x="894290" y="169452"/>
            <a:ext cx="443813" cy="563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Picture 27" descr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069" y="257111"/>
            <a:ext cx="6217158" cy="425170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TextBox 46"/>
          <p:cNvSpPr txBox="1"/>
          <p:nvPr/>
        </p:nvSpPr>
        <p:spPr>
          <a:xfrm>
            <a:off x="22599144" y="153506"/>
            <a:ext cx="695543" cy="579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000"/>
              </a:lnSpc>
              <a:defRPr sz="2800" spc="300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02</a:t>
            </a:r>
          </a:p>
        </p:txBody>
      </p:sp>
      <p:sp>
        <p:nvSpPr>
          <p:cNvPr id="170" name="TextBox 17"/>
          <p:cNvSpPr txBox="1"/>
          <p:nvPr/>
        </p:nvSpPr>
        <p:spPr>
          <a:xfrm>
            <a:off x="1393180" y="7658902"/>
            <a:ext cx="9181683" cy="108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000"/>
              </a:lnSpc>
              <a:defRPr sz="2600" spc="278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Establish health data science as a topic in its own right and </a:t>
            </a:r>
            <a:r>
              <a:rPr>
                <a:latin typeface="Microsoft New Tai Lue"/>
                <a:ea typeface="Microsoft New Tai Lue"/>
                <a:cs typeface="Microsoft New Tai Lue"/>
                <a:sym typeface="Microsoft New Tai Lue"/>
              </a:rPr>
              <a:t>conduct its own</a:t>
            </a:r>
            <a:r>
              <a:rPr b="1">
                <a:latin typeface="Microsoft New Tai Lue"/>
                <a:ea typeface="Microsoft New Tai Lue"/>
                <a:cs typeface="Microsoft New Tai Lue"/>
                <a:sym typeface="Microsoft New Tai Lue"/>
              </a:rPr>
              <a:t> research.</a:t>
            </a:r>
          </a:p>
        </p:txBody>
      </p:sp>
      <p:sp>
        <p:nvSpPr>
          <p:cNvPr id="171" name="TextBox 17"/>
          <p:cNvSpPr txBox="1"/>
          <p:nvPr/>
        </p:nvSpPr>
        <p:spPr>
          <a:xfrm>
            <a:off x="1393180" y="9590626"/>
            <a:ext cx="9181683" cy="108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000"/>
              </a:lnSpc>
              <a:defRPr sz="2600" spc="278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Started March 2020.</a:t>
            </a:r>
          </a:p>
          <a:p>
            <a:pPr>
              <a:lnSpc>
                <a:spcPts val="4000"/>
              </a:lnSpc>
              <a:defRPr sz="2600" spc="278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Located at </a:t>
            </a:r>
            <a:r>
              <a:rPr b="1"/>
              <a:t>Panum Institute</a:t>
            </a:r>
            <a:r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1" animBg="1" advAuto="0"/>
      <p:bldP spid="171" grpId="2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riangle"/>
          <p:cNvSpPr/>
          <p:nvPr/>
        </p:nvSpPr>
        <p:spPr>
          <a:xfrm rot="10800000">
            <a:off x="15033088" y="3002845"/>
            <a:ext cx="1496751" cy="2700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B39C85"/>
          </a:solidFill>
          <a:ln w="12700">
            <a:miter lim="400000"/>
          </a:ln>
          <a:effectLst>
            <a:outerShdw blurRad="101600" dist="254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74" name="TextBox 6"/>
          <p:cNvSpPr txBox="1">
            <a:spLocks noGrp="1"/>
          </p:cNvSpPr>
          <p:nvPr>
            <p:ph type="sldNum" sz="quarter" idx="4294967295"/>
          </p:nvPr>
        </p:nvSpPr>
        <p:spPr>
          <a:xfrm>
            <a:off x="23325910" y="610540"/>
            <a:ext cx="336806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 anchor="t"/>
          <a:lstStyle>
            <a:lvl1pPr algn="ctr">
              <a:defRPr sz="2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179" name="Group 1"/>
          <p:cNvGrpSpPr/>
          <p:nvPr/>
        </p:nvGrpSpPr>
        <p:grpSpPr>
          <a:xfrm>
            <a:off x="1396143" y="2318953"/>
            <a:ext cx="10360222" cy="7331352"/>
            <a:chOff x="0" y="0"/>
            <a:chExt cx="10360221" cy="7331350"/>
          </a:xfrm>
        </p:grpSpPr>
        <p:grpSp>
          <p:nvGrpSpPr>
            <p:cNvPr id="177" name="Group 11"/>
            <p:cNvGrpSpPr/>
            <p:nvPr/>
          </p:nvGrpSpPr>
          <p:grpSpPr>
            <a:xfrm>
              <a:off x="0" y="0"/>
              <a:ext cx="10360222" cy="1527473"/>
              <a:chOff x="0" y="0"/>
              <a:chExt cx="10360221" cy="1527472"/>
            </a:xfrm>
          </p:grpSpPr>
          <p:sp>
            <p:nvSpPr>
              <p:cNvPr id="175" name="TextBox 12"/>
              <p:cNvSpPr txBox="1"/>
              <p:nvPr/>
            </p:nvSpPr>
            <p:spPr>
              <a:xfrm>
                <a:off x="0" y="494509"/>
                <a:ext cx="10360222" cy="10329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noAutofit/>
              </a:bodyPr>
              <a:lstStyle>
                <a:lvl1pPr>
                  <a:defRPr sz="5000" spc="555">
                    <a:solidFill>
                      <a:srgbClr val="2B2C2B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t>RESEARCH</a:t>
                </a:r>
              </a:p>
            </p:txBody>
          </p:sp>
          <p:sp>
            <p:nvSpPr>
              <p:cNvPr id="176" name="TextBox 13"/>
              <p:cNvSpPr txBox="1"/>
              <p:nvPr/>
            </p:nvSpPr>
            <p:spPr>
              <a:xfrm>
                <a:off x="36088" y="0"/>
                <a:ext cx="9235647" cy="67852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noAutofit/>
              </a:bodyPr>
              <a:lstStyle>
                <a:lvl1pPr>
                  <a:defRPr sz="1600" spc="800">
                    <a:solidFill>
                      <a:srgbClr val="737572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t>CENTER FOR HEALTH DATA SCIENCE</a:t>
                </a:r>
              </a:p>
            </p:txBody>
          </p:sp>
        </p:grpSp>
        <p:sp>
          <p:nvSpPr>
            <p:cNvPr id="178" name="TextBox 17"/>
            <p:cNvSpPr txBox="1"/>
            <p:nvPr/>
          </p:nvSpPr>
          <p:spPr>
            <a:xfrm>
              <a:off x="6865" y="2458232"/>
              <a:ext cx="9898862" cy="48731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lnSpc>
                  <a:spcPts val="4000"/>
                </a:lnSpc>
                <a:defRPr sz="2600" spc="278">
                  <a:solidFill>
                    <a:srgbClr val="595E59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HeaDS is a </a:t>
              </a:r>
              <a:r>
                <a:rPr b="1"/>
                <a:t>Hub</a:t>
              </a:r>
              <a:r>
                <a:t> for health data science research.</a:t>
              </a:r>
            </a:p>
            <a:p>
              <a:pPr>
                <a:lnSpc>
                  <a:spcPts val="4000"/>
                </a:lnSpc>
                <a:defRPr sz="2600" spc="278">
                  <a:solidFill>
                    <a:srgbClr val="595E59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  <a:p>
              <a:pPr>
                <a:lnSpc>
                  <a:spcPts val="4000"/>
                </a:lnSpc>
                <a:defRPr sz="2600" spc="278">
                  <a:solidFill>
                    <a:srgbClr val="595E59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The </a:t>
              </a:r>
              <a:r>
                <a:rPr b="1"/>
                <a:t>Hub</a:t>
              </a:r>
              <a:r>
                <a:t> will connect groups and sections at </a:t>
              </a:r>
              <a:r>
                <a:rPr b="1"/>
                <a:t>SUND (spokes) </a:t>
              </a:r>
              <a:r>
                <a:t>within the field of data science research</a:t>
              </a:r>
              <a:r>
                <a:rPr b="1"/>
                <a:t>:</a:t>
              </a:r>
            </a:p>
            <a:p>
              <a:pPr marL="3328735" lvl="8" indent="-280734">
                <a:lnSpc>
                  <a:spcPts val="4000"/>
                </a:lnSpc>
                <a:buSzPct val="100000"/>
                <a:buChar char="•"/>
                <a:defRPr sz="2600" b="1" spc="278">
                  <a:solidFill>
                    <a:srgbClr val="595E59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Coordination</a:t>
              </a:r>
            </a:p>
            <a:p>
              <a:pPr marL="3328735" lvl="8" indent="-280734">
                <a:lnSpc>
                  <a:spcPts val="4000"/>
                </a:lnSpc>
                <a:buSzPct val="100000"/>
                <a:buChar char="•"/>
                <a:defRPr sz="2600" b="1" spc="278">
                  <a:solidFill>
                    <a:srgbClr val="595E59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Collaboration</a:t>
              </a:r>
            </a:p>
            <a:p>
              <a:pPr marL="3328735" lvl="8" indent="-280734">
                <a:lnSpc>
                  <a:spcPts val="4000"/>
                </a:lnSpc>
                <a:buSzPct val="100000"/>
                <a:buChar char="•"/>
                <a:defRPr sz="2600" b="1" spc="278">
                  <a:solidFill>
                    <a:srgbClr val="595E59"/>
                  </a:solidFill>
                  <a:latin typeface="Microsoft New Tai Lue"/>
                  <a:ea typeface="Microsoft New Tai Lue"/>
                  <a:cs typeface="Microsoft New Tai Lue"/>
                  <a:sym typeface="Microsoft New Tai Lue"/>
                </a:defRPr>
              </a:pPr>
              <a:r>
                <a:rPr>
                  <a:latin typeface="+mj-lt"/>
                  <a:ea typeface="+mj-ea"/>
                  <a:cs typeface="+mj-cs"/>
                  <a:sym typeface="Helvetica"/>
                </a:rPr>
                <a:t>W</a:t>
              </a:r>
              <a:r>
                <a:t>orkshops, Seminars, …</a:t>
              </a:r>
            </a:p>
            <a:p>
              <a:pPr marL="3328735" lvl="8" indent="-280734">
                <a:lnSpc>
                  <a:spcPts val="4000"/>
                </a:lnSpc>
                <a:buSzPct val="100000"/>
                <a:buChar char="•"/>
                <a:defRPr sz="2600" b="1" spc="278">
                  <a:solidFill>
                    <a:srgbClr val="595E59"/>
                  </a:solidFill>
                  <a:latin typeface="Microsoft New Tai Lue"/>
                  <a:ea typeface="Microsoft New Tai Lue"/>
                  <a:cs typeface="Microsoft New Tai Lue"/>
                  <a:sym typeface="Microsoft New Tai Lue"/>
                </a:defRPr>
              </a:pPr>
              <a:r>
                <a:t>Visibility</a:t>
              </a:r>
            </a:p>
            <a:p>
              <a:pPr marL="3328735" lvl="8" indent="-280734">
                <a:lnSpc>
                  <a:spcPts val="4000"/>
                </a:lnSpc>
                <a:buSzPct val="100000"/>
                <a:buChar char="•"/>
                <a:defRPr sz="2800" b="1" spc="300">
                  <a:solidFill>
                    <a:srgbClr val="737572"/>
                  </a:solidFill>
                  <a:latin typeface="Microsoft New Tai Lue"/>
                  <a:ea typeface="Microsoft New Tai Lue"/>
                  <a:cs typeface="Microsoft New Tai Lue"/>
                  <a:sym typeface="Microsoft New Tai Lue"/>
                </a:defRPr>
              </a:pPr>
              <a:endParaRPr>
                <a:latin typeface="+mj-lt"/>
                <a:ea typeface="+mj-ea"/>
                <a:cs typeface="+mj-cs"/>
                <a:sym typeface="Helvetica"/>
              </a:endParaRPr>
            </a:p>
            <a:p>
              <a:pPr marL="3328735" lvl="8" indent="-280734">
                <a:lnSpc>
                  <a:spcPts val="4000"/>
                </a:lnSpc>
                <a:buSzPct val="100000"/>
                <a:buChar char="•"/>
                <a:defRPr sz="2800" b="1" spc="300">
                  <a:solidFill>
                    <a:srgbClr val="737572"/>
                  </a:solidFill>
                  <a:latin typeface="Microsoft New Tai Lue"/>
                  <a:ea typeface="Microsoft New Tai Lue"/>
                  <a:cs typeface="Microsoft New Tai Lue"/>
                  <a:sym typeface="Microsoft New Tai Lue"/>
                </a:defRPr>
              </a:pPr>
              <a:r>
                <a:t>Visibility</a:t>
              </a:r>
            </a:p>
            <a:p>
              <a:pPr>
                <a:lnSpc>
                  <a:spcPts val="4000"/>
                </a:lnSpc>
                <a:defRPr sz="2800" b="1" spc="300">
                  <a:solidFill>
                    <a:srgbClr val="737572"/>
                  </a:solidFill>
                  <a:latin typeface="Microsoft New Tai Lue"/>
                  <a:ea typeface="Microsoft New Tai Lue"/>
                  <a:cs typeface="Microsoft New Tai Lue"/>
                  <a:sym typeface="Microsoft New Tai Lue"/>
                </a:defRPr>
              </a:pPr>
              <a:endParaRPr/>
            </a:p>
            <a:p>
              <a:pPr>
                <a:lnSpc>
                  <a:spcPts val="4000"/>
                </a:lnSpc>
                <a:defRPr sz="2800" b="1" spc="300">
                  <a:solidFill>
                    <a:srgbClr val="737572"/>
                  </a:solidFill>
                  <a:latin typeface="Microsoft New Tai Lue"/>
                  <a:ea typeface="Microsoft New Tai Lue"/>
                  <a:cs typeface="Microsoft New Tai Lue"/>
                  <a:sym typeface="Microsoft New Tai Lue"/>
                </a:defRPr>
              </a:pPr>
              <a:endParaRPr/>
            </a:p>
          </p:txBody>
        </p:sp>
      </p:grpSp>
      <p:sp>
        <p:nvSpPr>
          <p:cNvPr id="180" name="Triangle"/>
          <p:cNvSpPr/>
          <p:nvPr/>
        </p:nvSpPr>
        <p:spPr>
          <a:xfrm flipH="1">
            <a:off x="15033088" y="8961548"/>
            <a:ext cx="1496751" cy="270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336D79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81" name="Oval"/>
          <p:cNvSpPr/>
          <p:nvPr/>
        </p:nvSpPr>
        <p:spPr>
          <a:xfrm rot="10800000" flipH="1">
            <a:off x="14544211" y="10800607"/>
            <a:ext cx="2474503" cy="2522427"/>
          </a:xfrm>
          <a:prstGeom prst="ellipse">
            <a:avLst/>
          </a:prstGeom>
          <a:solidFill>
            <a:srgbClr val="336D79"/>
          </a:solidFill>
          <a:ln w="12700">
            <a:miter lim="400000"/>
          </a:ln>
          <a:effectLst>
            <a:outerShdw blurRad="101600" dist="25400" dir="6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Microsoft New Tai Lue"/>
                <a:ea typeface="Microsoft New Tai Lue"/>
                <a:cs typeface="Microsoft New Tai Lue"/>
                <a:sym typeface="Microsoft New Tai Lue"/>
              </a:defRPr>
            </a:pPr>
            <a:endParaRPr/>
          </a:p>
        </p:txBody>
      </p:sp>
      <p:sp>
        <p:nvSpPr>
          <p:cNvPr id="182" name="Triangle"/>
          <p:cNvSpPr/>
          <p:nvPr/>
        </p:nvSpPr>
        <p:spPr>
          <a:xfrm rot="13500000">
            <a:off x="17156709" y="3734298"/>
            <a:ext cx="1496750" cy="270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44546A"/>
          </a:solidFill>
          <a:ln w="12700">
            <a:miter lim="400000"/>
          </a:ln>
          <a:effectLst>
            <a:outerShdw blurRad="101600" dist="254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83" name="Oval"/>
          <p:cNvSpPr/>
          <p:nvPr/>
        </p:nvSpPr>
        <p:spPr>
          <a:xfrm rot="2700000">
            <a:off x="17905398" y="2585617"/>
            <a:ext cx="2474503" cy="2522427"/>
          </a:xfrm>
          <a:prstGeom prst="ellipse">
            <a:avLst/>
          </a:prstGeom>
          <a:solidFill>
            <a:srgbClr val="44546A"/>
          </a:solidFill>
          <a:ln w="12700">
            <a:miter lim="400000"/>
          </a:ln>
          <a:effectLst>
            <a:outerShdw blurRad="101600" dist="25400" dir="189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Microsoft New Tai Lue"/>
                <a:ea typeface="Microsoft New Tai Lue"/>
                <a:cs typeface="Microsoft New Tai Lue"/>
                <a:sym typeface="Microsoft New Tai Lue"/>
              </a:defRPr>
            </a:pPr>
            <a:endParaRPr/>
          </a:p>
        </p:txBody>
      </p:sp>
      <p:sp>
        <p:nvSpPr>
          <p:cNvPr id="184" name="Triangle"/>
          <p:cNvSpPr/>
          <p:nvPr/>
        </p:nvSpPr>
        <p:spPr>
          <a:xfrm rot="16200000" flipH="1">
            <a:off x="18266015" y="5952406"/>
            <a:ext cx="1496750" cy="270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80A7A5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85" name="Oval"/>
          <p:cNvSpPr/>
          <p:nvPr/>
        </p:nvSpPr>
        <p:spPr>
          <a:xfrm rot="5400000" flipH="1">
            <a:off x="19527316" y="6041287"/>
            <a:ext cx="2474503" cy="2522425"/>
          </a:xfrm>
          <a:prstGeom prst="ellipse">
            <a:avLst/>
          </a:prstGeom>
          <a:solidFill>
            <a:srgbClr val="80A7A5"/>
          </a:solidFill>
          <a:ln w="12700">
            <a:miter lim="400000"/>
          </a:ln>
          <a:effectLst>
            <a:outerShdw blurRad="101600" dist="254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Microsoft New Tai Lue"/>
                <a:ea typeface="Microsoft New Tai Lue"/>
                <a:cs typeface="Microsoft New Tai Lue"/>
                <a:sym typeface="Microsoft New Tai Lue"/>
              </a:defRPr>
            </a:pPr>
            <a:endParaRPr/>
          </a:p>
        </p:txBody>
      </p:sp>
      <p:sp>
        <p:nvSpPr>
          <p:cNvPr id="186" name="Triangle"/>
          <p:cNvSpPr/>
          <p:nvPr/>
        </p:nvSpPr>
        <p:spPr>
          <a:xfrm rot="18900000" flipH="1">
            <a:off x="17156709" y="8315945"/>
            <a:ext cx="1496750" cy="2700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566D72"/>
          </a:solidFill>
          <a:ln w="12700">
            <a:miter lim="400000"/>
          </a:ln>
          <a:effectLst>
            <a:outerShdw blurRad="101600" dist="25400" dir="2114341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87" name="Oval"/>
          <p:cNvSpPr/>
          <p:nvPr/>
        </p:nvSpPr>
        <p:spPr>
          <a:xfrm rot="8100000" flipH="1">
            <a:off x="17905398" y="9642389"/>
            <a:ext cx="2474503" cy="2522427"/>
          </a:xfrm>
          <a:prstGeom prst="ellipse">
            <a:avLst/>
          </a:prstGeom>
          <a:solidFill>
            <a:srgbClr val="566D72"/>
          </a:solidFill>
          <a:ln w="12700">
            <a:miter lim="400000"/>
          </a:ln>
          <a:effectLst>
            <a:outerShdw blurRad="101600" dist="254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Microsoft New Tai Lue"/>
                <a:ea typeface="Microsoft New Tai Lue"/>
                <a:cs typeface="Microsoft New Tai Lue"/>
                <a:sym typeface="Microsoft New Tai Lue"/>
              </a:defRPr>
            </a:pPr>
            <a:endParaRPr/>
          </a:p>
        </p:txBody>
      </p:sp>
      <p:sp>
        <p:nvSpPr>
          <p:cNvPr id="188" name="BIO- STAT"/>
          <p:cNvSpPr txBox="1"/>
          <p:nvPr/>
        </p:nvSpPr>
        <p:spPr>
          <a:xfrm>
            <a:off x="18503120" y="3282770"/>
            <a:ext cx="1393264" cy="1056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3200" b="1" spc="355">
                <a:latin typeface="+mj-lt"/>
                <a:ea typeface="+mj-ea"/>
                <a:cs typeface="+mj-cs"/>
                <a:sym typeface="Helvetica"/>
              </a:defRPr>
            </a:pPr>
            <a:r>
              <a:t>BIO-</a:t>
            </a:r>
            <a:br/>
            <a:r>
              <a:t>STAT</a:t>
            </a:r>
          </a:p>
        </p:txBody>
      </p:sp>
      <p:sp>
        <p:nvSpPr>
          <p:cNvPr id="189" name="GLOBE"/>
          <p:cNvSpPr txBox="1"/>
          <p:nvPr/>
        </p:nvSpPr>
        <p:spPr>
          <a:xfrm>
            <a:off x="19881561" y="7017812"/>
            <a:ext cx="1766014" cy="574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3200" b="1" spc="355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GLOBE</a:t>
            </a:r>
          </a:p>
        </p:txBody>
      </p:sp>
      <p:sp>
        <p:nvSpPr>
          <p:cNvPr id="190" name="BRIC"/>
          <p:cNvSpPr txBox="1"/>
          <p:nvPr/>
        </p:nvSpPr>
        <p:spPr>
          <a:xfrm>
            <a:off x="18389477" y="10618916"/>
            <a:ext cx="1506344" cy="574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3200" b="1" spc="355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BRIC</a:t>
            </a:r>
          </a:p>
        </p:txBody>
      </p:sp>
      <p:sp>
        <p:nvSpPr>
          <p:cNvPr id="191" name="(…)"/>
          <p:cNvSpPr txBox="1"/>
          <p:nvPr/>
        </p:nvSpPr>
        <p:spPr>
          <a:xfrm>
            <a:off x="15241291" y="11723555"/>
            <a:ext cx="1080343" cy="612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3400" b="1" spc="377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(…)</a:t>
            </a:r>
          </a:p>
        </p:txBody>
      </p:sp>
      <p:sp>
        <p:nvSpPr>
          <p:cNvPr id="192" name="Oval"/>
          <p:cNvSpPr/>
          <p:nvPr/>
        </p:nvSpPr>
        <p:spPr>
          <a:xfrm>
            <a:off x="14544211" y="1341549"/>
            <a:ext cx="2474503" cy="2522424"/>
          </a:xfrm>
          <a:prstGeom prst="ellipse">
            <a:avLst/>
          </a:prstGeom>
          <a:solidFill>
            <a:srgbClr val="B39C85"/>
          </a:solidFill>
          <a:ln w="12700">
            <a:miter lim="400000"/>
          </a:ln>
          <a:effectLst>
            <a:outerShdw blurRad="101600" dist="254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Microsoft New Tai Lue"/>
                <a:ea typeface="Microsoft New Tai Lue"/>
                <a:cs typeface="Microsoft New Tai Lue"/>
                <a:sym typeface="Microsoft New Tai Lue"/>
              </a:defRPr>
            </a:pPr>
            <a:endParaRPr/>
          </a:p>
        </p:txBody>
      </p:sp>
      <p:sp>
        <p:nvSpPr>
          <p:cNvPr id="193" name="CPR"/>
          <p:cNvSpPr txBox="1"/>
          <p:nvPr/>
        </p:nvSpPr>
        <p:spPr>
          <a:xfrm>
            <a:off x="15159755" y="2264493"/>
            <a:ext cx="1243417" cy="612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3400" b="1" spc="377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CPR</a:t>
            </a:r>
          </a:p>
        </p:txBody>
      </p:sp>
      <p:sp>
        <p:nvSpPr>
          <p:cNvPr id="194" name="Freeform 42"/>
          <p:cNvSpPr/>
          <p:nvPr/>
        </p:nvSpPr>
        <p:spPr>
          <a:xfrm rot="660000">
            <a:off x="14327283" y="8556030"/>
            <a:ext cx="2509242" cy="16682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32" h="21600" extrusionOk="0">
                <a:moveTo>
                  <a:pt x="15437" y="10099"/>
                </a:moveTo>
                <a:cubicBezTo>
                  <a:pt x="14378" y="6803"/>
                  <a:pt x="14239" y="3226"/>
                  <a:pt x="14838" y="0"/>
                </a:cubicBezTo>
                <a:cubicBezTo>
                  <a:pt x="13457" y="842"/>
                  <a:pt x="11937" y="1332"/>
                  <a:pt x="10325" y="1332"/>
                </a:cubicBezTo>
                <a:cubicBezTo>
                  <a:pt x="8805" y="1332"/>
                  <a:pt x="7377" y="912"/>
                  <a:pt x="6042" y="70"/>
                </a:cubicBezTo>
                <a:cubicBezTo>
                  <a:pt x="3831" y="1122"/>
                  <a:pt x="1897" y="3506"/>
                  <a:pt x="837" y="6873"/>
                </a:cubicBezTo>
                <a:cubicBezTo>
                  <a:pt x="-130" y="10029"/>
                  <a:pt x="-268" y="13535"/>
                  <a:pt x="469" y="16831"/>
                </a:cubicBezTo>
                <a:cubicBezTo>
                  <a:pt x="653" y="17532"/>
                  <a:pt x="837" y="18234"/>
                  <a:pt x="1068" y="18935"/>
                </a:cubicBezTo>
                <a:cubicBezTo>
                  <a:pt x="3923" y="20618"/>
                  <a:pt x="7055" y="21600"/>
                  <a:pt x="10325" y="21600"/>
                </a:cubicBezTo>
                <a:cubicBezTo>
                  <a:pt x="14286" y="21600"/>
                  <a:pt x="18016" y="20197"/>
                  <a:pt x="21332" y="17673"/>
                </a:cubicBezTo>
                <a:cubicBezTo>
                  <a:pt x="18845" y="16621"/>
                  <a:pt x="16634" y="13956"/>
                  <a:pt x="15437" y="10099"/>
                </a:cubicBezTo>
                <a:close/>
              </a:path>
            </a:pathLst>
          </a:custGeom>
          <a:solidFill>
            <a:srgbClr val="255260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5" name="Freeform 43"/>
          <p:cNvSpPr/>
          <p:nvPr/>
        </p:nvSpPr>
        <p:spPr>
          <a:xfrm rot="660000">
            <a:off x="16230347" y="7999171"/>
            <a:ext cx="2254560" cy="2179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10" h="21600" extrusionOk="0">
                <a:moveTo>
                  <a:pt x="21310" y="2579"/>
                </a:moveTo>
                <a:cubicBezTo>
                  <a:pt x="21156" y="2687"/>
                  <a:pt x="21003" y="2794"/>
                  <a:pt x="20849" y="2901"/>
                </a:cubicBezTo>
                <a:cubicBezTo>
                  <a:pt x="19160" y="4030"/>
                  <a:pt x="17215" y="4567"/>
                  <a:pt x="15270" y="4567"/>
                </a:cubicBezTo>
                <a:cubicBezTo>
                  <a:pt x="14451" y="4567"/>
                  <a:pt x="13683" y="4513"/>
                  <a:pt x="12865" y="4299"/>
                </a:cubicBezTo>
                <a:cubicBezTo>
                  <a:pt x="10356" y="3707"/>
                  <a:pt x="8207" y="2203"/>
                  <a:pt x="6671" y="0"/>
                </a:cubicBezTo>
                <a:cubicBezTo>
                  <a:pt x="5801" y="3493"/>
                  <a:pt x="3600" y="6340"/>
                  <a:pt x="683" y="8113"/>
                </a:cubicBezTo>
                <a:cubicBezTo>
                  <a:pt x="-290" y="10585"/>
                  <a:pt x="-239" y="13487"/>
                  <a:pt x="938" y="16066"/>
                </a:cubicBezTo>
                <a:cubicBezTo>
                  <a:pt x="2320" y="19128"/>
                  <a:pt x="5033" y="21063"/>
                  <a:pt x="7951" y="21600"/>
                </a:cubicBezTo>
                <a:cubicBezTo>
                  <a:pt x="14656" y="17570"/>
                  <a:pt x="19621" y="10693"/>
                  <a:pt x="21310" y="2579"/>
                </a:cubicBezTo>
                <a:close/>
              </a:path>
            </a:pathLst>
          </a:custGeom>
          <a:solidFill>
            <a:srgbClr val="3E535F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6" name="Freeform 44"/>
          <p:cNvSpPr/>
          <p:nvPr/>
        </p:nvSpPr>
        <p:spPr>
          <a:xfrm rot="660000">
            <a:off x="17109682" y="5885356"/>
            <a:ext cx="1819593" cy="255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20" extrusionOk="0">
                <a:moveTo>
                  <a:pt x="8871" y="6688"/>
                </a:moveTo>
                <a:cubicBezTo>
                  <a:pt x="6493" y="8044"/>
                  <a:pt x="3664" y="8721"/>
                  <a:pt x="643" y="8721"/>
                </a:cubicBezTo>
                <a:cubicBezTo>
                  <a:pt x="450" y="8721"/>
                  <a:pt x="193" y="8721"/>
                  <a:pt x="0" y="8721"/>
                </a:cubicBezTo>
                <a:cubicBezTo>
                  <a:pt x="1929" y="10574"/>
                  <a:pt x="3086" y="12879"/>
                  <a:pt x="3086" y="15364"/>
                </a:cubicBezTo>
                <a:cubicBezTo>
                  <a:pt x="3086" y="15951"/>
                  <a:pt x="3021" y="16539"/>
                  <a:pt x="2829" y="17126"/>
                </a:cubicBezTo>
                <a:cubicBezTo>
                  <a:pt x="2957" y="17217"/>
                  <a:pt x="3021" y="17307"/>
                  <a:pt x="3086" y="17397"/>
                </a:cubicBezTo>
                <a:cubicBezTo>
                  <a:pt x="4757" y="19295"/>
                  <a:pt x="7457" y="20606"/>
                  <a:pt x="10543" y="21103"/>
                </a:cubicBezTo>
                <a:cubicBezTo>
                  <a:pt x="13629" y="21600"/>
                  <a:pt x="16843" y="21238"/>
                  <a:pt x="19543" y="20064"/>
                </a:cubicBezTo>
                <a:cubicBezTo>
                  <a:pt x="20121" y="19792"/>
                  <a:pt x="20700" y="19476"/>
                  <a:pt x="21214" y="19160"/>
                </a:cubicBezTo>
                <a:cubicBezTo>
                  <a:pt x="21471" y="17940"/>
                  <a:pt x="21600" y="16674"/>
                  <a:pt x="21600" y="15364"/>
                </a:cubicBezTo>
                <a:cubicBezTo>
                  <a:pt x="21600" y="9535"/>
                  <a:pt x="18707" y="4157"/>
                  <a:pt x="13821" y="0"/>
                </a:cubicBezTo>
                <a:cubicBezTo>
                  <a:pt x="13821" y="136"/>
                  <a:pt x="13821" y="316"/>
                  <a:pt x="13757" y="452"/>
                </a:cubicBezTo>
                <a:cubicBezTo>
                  <a:pt x="13371" y="2937"/>
                  <a:pt x="11636" y="5151"/>
                  <a:pt x="8871" y="6688"/>
                </a:cubicBezTo>
                <a:close/>
              </a:path>
            </a:pathLst>
          </a:custGeom>
          <a:solidFill>
            <a:srgbClr val="80A7A5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7" name="Freeform 45"/>
          <p:cNvSpPr/>
          <p:nvPr/>
        </p:nvSpPr>
        <p:spPr>
          <a:xfrm rot="660000">
            <a:off x="13157404" y="5255909"/>
            <a:ext cx="1801908" cy="2379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81" extrusionOk="0">
                <a:moveTo>
                  <a:pt x="9665" y="16311"/>
                </a:moveTo>
                <a:cubicBezTo>
                  <a:pt x="12843" y="15781"/>
                  <a:pt x="16086" y="16118"/>
                  <a:pt x="18941" y="17276"/>
                </a:cubicBezTo>
                <a:cubicBezTo>
                  <a:pt x="18811" y="16601"/>
                  <a:pt x="18681" y="15877"/>
                  <a:pt x="18681" y="15154"/>
                </a:cubicBezTo>
                <a:cubicBezTo>
                  <a:pt x="18681" y="12599"/>
                  <a:pt x="19784" y="10236"/>
                  <a:pt x="21600" y="8260"/>
                </a:cubicBezTo>
                <a:cubicBezTo>
                  <a:pt x="21600" y="8163"/>
                  <a:pt x="21600" y="8067"/>
                  <a:pt x="21535" y="7922"/>
                </a:cubicBezTo>
                <a:cubicBezTo>
                  <a:pt x="21211" y="5560"/>
                  <a:pt x="19654" y="3438"/>
                  <a:pt x="17124" y="1944"/>
                </a:cubicBezTo>
                <a:cubicBezTo>
                  <a:pt x="13946" y="63"/>
                  <a:pt x="9859" y="-419"/>
                  <a:pt x="6227" y="352"/>
                </a:cubicBezTo>
                <a:cubicBezTo>
                  <a:pt x="2270" y="4547"/>
                  <a:pt x="0" y="9658"/>
                  <a:pt x="0" y="15154"/>
                </a:cubicBezTo>
                <a:cubicBezTo>
                  <a:pt x="0" y="17227"/>
                  <a:pt x="324" y="19252"/>
                  <a:pt x="908" y="21181"/>
                </a:cubicBezTo>
                <a:cubicBezTo>
                  <a:pt x="1038" y="21036"/>
                  <a:pt x="1168" y="20892"/>
                  <a:pt x="1297" y="20747"/>
                </a:cubicBezTo>
                <a:cubicBezTo>
                  <a:pt x="3178" y="18481"/>
                  <a:pt x="6162" y="16938"/>
                  <a:pt x="9665" y="16311"/>
                </a:cubicBezTo>
                <a:close/>
              </a:path>
            </a:pathLst>
          </a:custGeom>
          <a:solidFill>
            <a:srgbClr val="920813">
              <a:alpha val="59936"/>
            </a:srgbClr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8" name="Freeform 46"/>
          <p:cNvSpPr/>
          <p:nvPr/>
        </p:nvSpPr>
        <p:spPr>
          <a:xfrm rot="660000">
            <a:off x="14022012" y="4256509"/>
            <a:ext cx="2532887" cy="20200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477" y="14361"/>
                </a:moveTo>
                <a:cubicBezTo>
                  <a:pt x="9323" y="16157"/>
                  <a:pt x="10523" y="18705"/>
                  <a:pt x="10938" y="21600"/>
                </a:cubicBezTo>
                <a:cubicBezTo>
                  <a:pt x="12877" y="18762"/>
                  <a:pt x="15692" y="16909"/>
                  <a:pt x="18831" y="16678"/>
                </a:cubicBezTo>
                <a:cubicBezTo>
                  <a:pt x="20538" y="14709"/>
                  <a:pt x="21600" y="11929"/>
                  <a:pt x="21600" y="8802"/>
                </a:cubicBezTo>
                <a:cubicBezTo>
                  <a:pt x="21600" y="5154"/>
                  <a:pt x="20123" y="1969"/>
                  <a:pt x="17908" y="0"/>
                </a:cubicBezTo>
                <a:cubicBezTo>
                  <a:pt x="10662" y="579"/>
                  <a:pt x="4246" y="5154"/>
                  <a:pt x="0" y="11929"/>
                </a:cubicBezTo>
                <a:cubicBezTo>
                  <a:pt x="2585" y="11408"/>
                  <a:pt x="5308" y="12161"/>
                  <a:pt x="7477" y="14361"/>
                </a:cubicBezTo>
                <a:close/>
              </a:path>
            </a:pathLst>
          </a:custGeom>
          <a:solidFill>
            <a:srgbClr val="B39C85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9" name="Freeform 47"/>
          <p:cNvSpPr/>
          <p:nvPr/>
        </p:nvSpPr>
        <p:spPr>
          <a:xfrm rot="660000">
            <a:off x="16258460" y="4651266"/>
            <a:ext cx="2183863" cy="2016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70" extrusionOk="0">
                <a:moveTo>
                  <a:pt x="3636" y="8789"/>
                </a:moveTo>
                <a:cubicBezTo>
                  <a:pt x="3636" y="11777"/>
                  <a:pt x="2620" y="14477"/>
                  <a:pt x="909" y="16602"/>
                </a:cubicBezTo>
                <a:cubicBezTo>
                  <a:pt x="4545" y="16774"/>
                  <a:pt x="7859" y="18498"/>
                  <a:pt x="10158" y="21255"/>
                </a:cubicBezTo>
                <a:cubicBezTo>
                  <a:pt x="10265" y="21255"/>
                  <a:pt x="10426" y="21313"/>
                  <a:pt x="10533" y="21313"/>
                </a:cubicBezTo>
                <a:cubicBezTo>
                  <a:pt x="13152" y="21600"/>
                  <a:pt x="15772" y="20796"/>
                  <a:pt x="17804" y="19072"/>
                </a:cubicBezTo>
                <a:cubicBezTo>
                  <a:pt x="19889" y="17291"/>
                  <a:pt x="21226" y="14706"/>
                  <a:pt x="21493" y="11891"/>
                </a:cubicBezTo>
                <a:cubicBezTo>
                  <a:pt x="21547" y="11260"/>
                  <a:pt x="21600" y="10685"/>
                  <a:pt x="21547" y="10053"/>
                </a:cubicBezTo>
                <a:cubicBezTo>
                  <a:pt x="16253" y="3849"/>
                  <a:pt x="8715" y="0"/>
                  <a:pt x="267" y="0"/>
                </a:cubicBezTo>
                <a:cubicBezTo>
                  <a:pt x="160" y="0"/>
                  <a:pt x="53" y="0"/>
                  <a:pt x="0" y="0"/>
                </a:cubicBezTo>
                <a:cubicBezTo>
                  <a:pt x="2246" y="2126"/>
                  <a:pt x="3636" y="5285"/>
                  <a:pt x="3636" y="8789"/>
                </a:cubicBezTo>
                <a:close/>
              </a:path>
            </a:pathLst>
          </a:custGeom>
          <a:solidFill>
            <a:srgbClr val="44546A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  <p:sp>
        <p:nvSpPr>
          <p:cNvPr id="200" name="Freeform 48"/>
          <p:cNvSpPr/>
          <p:nvPr/>
        </p:nvSpPr>
        <p:spPr>
          <a:xfrm rot="660000">
            <a:off x="12905182" y="7194024"/>
            <a:ext cx="2149713" cy="2429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296" extrusionOk="0">
                <a:moveTo>
                  <a:pt x="15887" y="13321"/>
                </a:moveTo>
                <a:cubicBezTo>
                  <a:pt x="17084" y="11137"/>
                  <a:pt x="19152" y="9475"/>
                  <a:pt x="21600" y="8573"/>
                </a:cubicBezTo>
                <a:cubicBezTo>
                  <a:pt x="18444" y="7102"/>
                  <a:pt x="16050" y="4586"/>
                  <a:pt x="15017" y="1547"/>
                </a:cubicBezTo>
                <a:cubicBezTo>
                  <a:pt x="14908" y="1500"/>
                  <a:pt x="14799" y="1405"/>
                  <a:pt x="14690" y="1358"/>
                </a:cubicBezTo>
                <a:cubicBezTo>
                  <a:pt x="12405" y="123"/>
                  <a:pt x="9685" y="-304"/>
                  <a:pt x="7073" y="218"/>
                </a:cubicBezTo>
                <a:cubicBezTo>
                  <a:pt x="4461" y="740"/>
                  <a:pt x="2231" y="2117"/>
                  <a:pt x="762" y="4111"/>
                </a:cubicBezTo>
                <a:cubicBezTo>
                  <a:pt x="435" y="4586"/>
                  <a:pt x="218" y="5013"/>
                  <a:pt x="0" y="5488"/>
                </a:cubicBezTo>
                <a:cubicBezTo>
                  <a:pt x="2394" y="12514"/>
                  <a:pt x="8107" y="18258"/>
                  <a:pt x="15615" y="21296"/>
                </a:cubicBezTo>
                <a:cubicBezTo>
                  <a:pt x="15506" y="21154"/>
                  <a:pt x="15452" y="20964"/>
                  <a:pt x="15397" y="20821"/>
                </a:cubicBezTo>
                <a:cubicBezTo>
                  <a:pt x="14418" y="18353"/>
                  <a:pt x="14581" y="15694"/>
                  <a:pt x="15887" y="13321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1" name="Circle"/>
          <p:cNvSpPr/>
          <p:nvPr/>
        </p:nvSpPr>
        <p:spPr>
          <a:xfrm>
            <a:off x="13717872" y="5111348"/>
            <a:ext cx="4445291" cy="444529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" dist="254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202" name="TextBox 25"/>
          <p:cNvSpPr txBox="1"/>
          <p:nvPr/>
        </p:nvSpPr>
        <p:spPr>
          <a:xfrm>
            <a:off x="13717872" y="6492914"/>
            <a:ext cx="4445290" cy="1526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3400" b="1" spc="377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HUB</a:t>
            </a:r>
          </a:p>
          <a:p>
            <a:pPr algn="ctr">
              <a:defRPr sz="3000" b="1" spc="333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Center for Health </a:t>
            </a:r>
          </a:p>
          <a:p>
            <a:pPr algn="ctr">
              <a:defRPr sz="3000" b="1" spc="333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Data Science </a:t>
            </a:r>
          </a:p>
        </p:txBody>
      </p:sp>
      <p:sp>
        <p:nvSpPr>
          <p:cNvPr id="203" name="Rectangle 19"/>
          <p:cNvSpPr/>
          <p:nvPr/>
        </p:nvSpPr>
        <p:spPr>
          <a:xfrm>
            <a:off x="0" y="6"/>
            <a:ext cx="24371300" cy="886621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EEEFEE">
                  <a:alpha val="93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914400">
              <a:defRPr sz="1300">
                <a:latin typeface="Microsoft New Tai Lue"/>
                <a:ea typeface="Microsoft New Tai Lue"/>
                <a:cs typeface="Microsoft New Tai Lue"/>
                <a:sym typeface="Microsoft New Tai Lue"/>
              </a:defRPr>
            </a:pPr>
            <a:endParaRPr/>
          </a:p>
        </p:txBody>
      </p:sp>
      <p:pic>
        <p:nvPicPr>
          <p:cNvPr id="204" name="Picture 13" descr="Picture 13"/>
          <p:cNvPicPr>
            <a:picLocks noChangeAspect="1"/>
          </p:cNvPicPr>
          <p:nvPr/>
        </p:nvPicPr>
        <p:blipFill>
          <a:blip r:embed="rId2"/>
          <a:srcRect l="12042" t="11448" r="17198" b="13844"/>
          <a:stretch>
            <a:fillRect/>
          </a:stretch>
        </p:blipFill>
        <p:spPr>
          <a:xfrm>
            <a:off x="894290" y="169452"/>
            <a:ext cx="443813" cy="563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Picture 27" descr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069" y="257111"/>
            <a:ext cx="6217158" cy="425170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TextBox 46"/>
          <p:cNvSpPr txBox="1"/>
          <p:nvPr/>
        </p:nvSpPr>
        <p:spPr>
          <a:xfrm>
            <a:off x="22599144" y="153506"/>
            <a:ext cx="695543" cy="579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000"/>
              </a:lnSpc>
              <a:defRPr sz="2800" spc="300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04</a:t>
            </a:r>
          </a:p>
        </p:txBody>
      </p:sp>
      <p:sp>
        <p:nvSpPr>
          <p:cNvPr id="207" name="TextBox 6"/>
          <p:cNvSpPr txBox="1"/>
          <p:nvPr/>
        </p:nvSpPr>
        <p:spPr>
          <a:xfrm>
            <a:off x="23325910" y="610540"/>
            <a:ext cx="336805" cy="487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21" tIns="91421" rIns="91421" bIns="91421">
            <a:spAutoFit/>
          </a:bodyPr>
          <a:lstStyle>
            <a:lvl1pPr algn="ctr">
              <a:defRPr sz="2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4</a:t>
            </a:r>
          </a:p>
        </p:txBody>
      </p:sp>
      <p:sp>
        <p:nvSpPr>
          <p:cNvPr id="208" name="TextBox 17"/>
          <p:cNvSpPr txBox="1"/>
          <p:nvPr/>
        </p:nvSpPr>
        <p:spPr>
          <a:xfrm>
            <a:off x="1398224" y="9723511"/>
            <a:ext cx="9898861" cy="1683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pPr>
              <a:lnSpc>
                <a:spcPts val="4000"/>
              </a:lnSpc>
              <a:defRPr sz="2600" spc="278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The Center will seek to obtain </a:t>
            </a:r>
            <a:r>
              <a:rPr b="1"/>
              <a:t>e</a:t>
            </a:r>
            <a:r>
              <a:rPr b="1">
                <a:latin typeface="Microsoft New Tai Lue"/>
                <a:ea typeface="Microsoft New Tai Lue"/>
                <a:cs typeface="Microsoft New Tai Lue"/>
                <a:sym typeface="Microsoft New Tai Lue"/>
              </a:rPr>
              <a:t>xternal funding</a:t>
            </a:r>
            <a:r>
              <a:t> to fuel more research in health data science - </a:t>
            </a:r>
            <a:r>
              <a:rPr b="1">
                <a:latin typeface="Microsoft New Tai Lue"/>
                <a:ea typeface="Microsoft New Tai Lue"/>
                <a:cs typeface="Microsoft New Tai Lue"/>
                <a:sym typeface="Microsoft New Tai Lue"/>
              </a:rPr>
              <a:t>groups within the Center</a:t>
            </a:r>
            <a:r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Box 6"/>
          <p:cNvSpPr txBox="1">
            <a:spLocks noGrp="1"/>
          </p:cNvSpPr>
          <p:nvPr>
            <p:ph type="sldNum" sz="quarter" idx="4294967295"/>
          </p:nvPr>
        </p:nvSpPr>
        <p:spPr>
          <a:xfrm>
            <a:off x="23325910" y="610540"/>
            <a:ext cx="336806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 anchor="t"/>
          <a:lstStyle>
            <a:lvl1pPr algn="ctr">
              <a:defRPr sz="2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211" name="Group 1"/>
          <p:cNvSpPr txBox="1"/>
          <p:nvPr/>
        </p:nvSpPr>
        <p:spPr>
          <a:xfrm>
            <a:off x="1431249" y="4398086"/>
            <a:ext cx="23083602" cy="2611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ts val="4000"/>
              </a:lnSpc>
              <a:defRPr sz="2600" spc="278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An essential part of the Centers activities is</a:t>
            </a:r>
            <a:r>
              <a:rPr b="1"/>
              <a:t> Support and Service</a:t>
            </a:r>
            <a:r>
              <a:t> for </a:t>
            </a:r>
            <a:r>
              <a:rPr b="1"/>
              <a:t>SUND researchers</a:t>
            </a:r>
            <a:r>
              <a:t>.</a:t>
            </a:r>
          </a:p>
          <a:p>
            <a:pPr>
              <a:lnSpc>
                <a:spcPts val="4000"/>
              </a:lnSpc>
              <a:defRPr sz="2600" spc="278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>
              <a:lnSpc>
                <a:spcPts val="4000"/>
              </a:lnSpc>
              <a:defRPr sz="2600" b="1" spc="278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General services </a:t>
            </a:r>
            <a:r>
              <a:rPr b="0"/>
              <a:t>(Computerome, data-mangement etc.) or more </a:t>
            </a:r>
            <a:r>
              <a:t>specialized </a:t>
            </a:r>
            <a:r>
              <a:rPr b="0"/>
              <a:t>(e.g., NGS analysis).</a:t>
            </a:r>
            <a:endParaRPr sz="2800" spc="300"/>
          </a:p>
          <a:p>
            <a:pPr>
              <a:lnSpc>
                <a:spcPts val="4000"/>
              </a:lnSpc>
              <a:defRPr sz="2800" spc="3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sz="2800" spc="300"/>
          </a:p>
        </p:txBody>
      </p:sp>
      <p:grpSp>
        <p:nvGrpSpPr>
          <p:cNvPr id="214" name="Group 11"/>
          <p:cNvGrpSpPr/>
          <p:nvPr/>
        </p:nvGrpSpPr>
        <p:grpSpPr>
          <a:xfrm>
            <a:off x="1396996" y="1777999"/>
            <a:ext cx="19032627" cy="927380"/>
            <a:chOff x="0" y="0"/>
            <a:chExt cx="19032625" cy="927379"/>
          </a:xfrm>
        </p:grpSpPr>
        <p:sp>
          <p:nvSpPr>
            <p:cNvPr id="212" name="TextBox 12"/>
            <p:cNvSpPr/>
            <p:nvPr/>
          </p:nvSpPr>
          <p:spPr>
            <a:xfrm>
              <a:off x="-1" y="0"/>
              <a:ext cx="1903262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defRPr sz="5000" spc="555">
                  <a:solidFill>
                    <a:srgbClr val="2B2C2B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  <a:p>
              <a:pPr>
                <a:defRPr sz="5000" spc="555">
                  <a:solidFill>
                    <a:srgbClr val="2B2C2B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DATA SCIENCE LAB – SERVICES</a:t>
              </a:r>
            </a:p>
          </p:txBody>
        </p:sp>
        <p:sp>
          <p:nvSpPr>
            <p:cNvPr id="213" name="TextBox 13"/>
            <p:cNvSpPr txBox="1"/>
            <p:nvPr/>
          </p:nvSpPr>
          <p:spPr>
            <a:xfrm>
              <a:off x="35235" y="248855"/>
              <a:ext cx="9235647" cy="6785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>
                <a:defRPr sz="1600" spc="8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CENTER FOR HEALTH DATA SCIENCE</a:t>
              </a:r>
            </a:p>
          </p:txBody>
        </p:sp>
      </p:grpSp>
      <p:sp>
        <p:nvSpPr>
          <p:cNvPr id="215" name="Freeform 22"/>
          <p:cNvSpPr/>
          <p:nvPr/>
        </p:nvSpPr>
        <p:spPr>
          <a:xfrm>
            <a:off x="2105295" y="7455555"/>
            <a:ext cx="5058933" cy="2533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60" y="0"/>
                  <a:pt x="0" y="9720"/>
                  <a:pt x="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9720"/>
                  <a:pt x="16800" y="0"/>
                  <a:pt x="10800" y="0"/>
                </a:cubicBezTo>
                <a:close/>
              </a:path>
            </a:pathLst>
          </a:custGeom>
          <a:solidFill>
            <a:srgbClr val="57717A">
              <a:alpha val="90325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566D72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6" name="Freeform 23"/>
          <p:cNvSpPr/>
          <p:nvPr/>
        </p:nvSpPr>
        <p:spPr>
          <a:xfrm>
            <a:off x="7164223" y="9988901"/>
            <a:ext cx="5058933" cy="25294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0" y="21600"/>
                  <a:pt x="21600" y="11880"/>
                  <a:pt x="2160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880"/>
                  <a:pt x="4860" y="21600"/>
                  <a:pt x="10800" y="21600"/>
                </a:cubicBezTo>
                <a:close/>
              </a:path>
            </a:pathLst>
          </a:custGeom>
          <a:solidFill>
            <a:srgbClr val="988C81">
              <a:alpha val="85295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7" name="Freeform 24"/>
          <p:cNvSpPr/>
          <p:nvPr/>
        </p:nvSpPr>
        <p:spPr>
          <a:xfrm>
            <a:off x="12223153" y="7455555"/>
            <a:ext cx="5058934" cy="2533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60" y="0"/>
                  <a:pt x="0" y="9720"/>
                  <a:pt x="0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9720"/>
                  <a:pt x="16740" y="0"/>
                  <a:pt x="10800" y="0"/>
                </a:cubicBezTo>
                <a:close/>
              </a:path>
            </a:pathLst>
          </a:custGeom>
          <a:solidFill>
            <a:srgbClr val="995C16">
              <a:alpha val="6091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8" name="Freeform 25"/>
          <p:cNvSpPr/>
          <p:nvPr/>
        </p:nvSpPr>
        <p:spPr>
          <a:xfrm>
            <a:off x="17282084" y="9988901"/>
            <a:ext cx="5058934" cy="25294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0" y="21600"/>
                  <a:pt x="21600" y="11880"/>
                  <a:pt x="2160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880"/>
                  <a:pt x="4800" y="21600"/>
                  <a:pt x="10800" y="2160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219" name="Shape"/>
          <p:cNvSpPr/>
          <p:nvPr/>
        </p:nvSpPr>
        <p:spPr>
          <a:xfrm>
            <a:off x="3998535" y="7889244"/>
            <a:ext cx="1272452" cy="11324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15" y="18429"/>
                </a:moveTo>
                <a:cubicBezTo>
                  <a:pt x="18615" y="18231"/>
                  <a:pt x="18790" y="18033"/>
                  <a:pt x="18790" y="17835"/>
                </a:cubicBezTo>
                <a:cubicBezTo>
                  <a:pt x="20546" y="16646"/>
                  <a:pt x="21600" y="14664"/>
                  <a:pt x="21600" y="12484"/>
                </a:cubicBezTo>
                <a:cubicBezTo>
                  <a:pt x="21600" y="10503"/>
                  <a:pt x="20722" y="8719"/>
                  <a:pt x="19493" y="7530"/>
                </a:cubicBezTo>
                <a:cubicBezTo>
                  <a:pt x="19493" y="7728"/>
                  <a:pt x="19493" y="7927"/>
                  <a:pt x="19493" y="8125"/>
                </a:cubicBezTo>
                <a:cubicBezTo>
                  <a:pt x="19493" y="9512"/>
                  <a:pt x="19141" y="10899"/>
                  <a:pt x="18615" y="12088"/>
                </a:cubicBezTo>
                <a:cubicBezTo>
                  <a:pt x="18088" y="13277"/>
                  <a:pt x="17210" y="14268"/>
                  <a:pt x="16332" y="15259"/>
                </a:cubicBezTo>
                <a:cubicBezTo>
                  <a:pt x="14400" y="17042"/>
                  <a:pt x="11766" y="18033"/>
                  <a:pt x="9132" y="18033"/>
                </a:cubicBezTo>
                <a:cubicBezTo>
                  <a:pt x="10361" y="18826"/>
                  <a:pt x="11941" y="19420"/>
                  <a:pt x="13873" y="19420"/>
                </a:cubicBezTo>
                <a:cubicBezTo>
                  <a:pt x="14224" y="19420"/>
                  <a:pt x="14576" y="19420"/>
                  <a:pt x="15102" y="19420"/>
                </a:cubicBezTo>
                <a:cubicBezTo>
                  <a:pt x="16683" y="21204"/>
                  <a:pt x="18439" y="21600"/>
                  <a:pt x="20371" y="21600"/>
                </a:cubicBezTo>
                <a:cubicBezTo>
                  <a:pt x="20371" y="21204"/>
                  <a:pt x="20371" y="21204"/>
                  <a:pt x="20371" y="21204"/>
                </a:cubicBezTo>
                <a:cubicBezTo>
                  <a:pt x="19317" y="20609"/>
                  <a:pt x="18615" y="19618"/>
                  <a:pt x="18615" y="18429"/>
                </a:cubicBezTo>
                <a:close/>
                <a:moveTo>
                  <a:pt x="18088" y="8125"/>
                </a:moveTo>
                <a:cubicBezTo>
                  <a:pt x="18088" y="3567"/>
                  <a:pt x="14049" y="0"/>
                  <a:pt x="8956" y="0"/>
                </a:cubicBezTo>
                <a:cubicBezTo>
                  <a:pt x="4039" y="0"/>
                  <a:pt x="0" y="3567"/>
                  <a:pt x="0" y="8125"/>
                </a:cubicBezTo>
                <a:cubicBezTo>
                  <a:pt x="0" y="10701"/>
                  <a:pt x="1229" y="13079"/>
                  <a:pt x="3337" y="14466"/>
                </a:cubicBezTo>
                <a:cubicBezTo>
                  <a:pt x="3337" y="14664"/>
                  <a:pt x="3337" y="14862"/>
                  <a:pt x="3337" y="15061"/>
                </a:cubicBezTo>
                <a:cubicBezTo>
                  <a:pt x="3337" y="16448"/>
                  <a:pt x="2459" y="17637"/>
                  <a:pt x="1229" y="18429"/>
                </a:cubicBezTo>
                <a:cubicBezTo>
                  <a:pt x="1229" y="18826"/>
                  <a:pt x="1229" y="18826"/>
                  <a:pt x="1229" y="18826"/>
                </a:cubicBezTo>
                <a:cubicBezTo>
                  <a:pt x="3512" y="18826"/>
                  <a:pt x="5620" y="18429"/>
                  <a:pt x="7551" y="16250"/>
                </a:cubicBezTo>
                <a:cubicBezTo>
                  <a:pt x="8078" y="16448"/>
                  <a:pt x="8605" y="16448"/>
                  <a:pt x="8956" y="16448"/>
                </a:cubicBezTo>
                <a:cubicBezTo>
                  <a:pt x="14049" y="16448"/>
                  <a:pt x="18088" y="12683"/>
                  <a:pt x="18088" y="8125"/>
                </a:cubicBezTo>
                <a:close/>
                <a:moveTo>
                  <a:pt x="8956" y="14862"/>
                </a:moveTo>
                <a:cubicBezTo>
                  <a:pt x="8605" y="14862"/>
                  <a:pt x="8254" y="14862"/>
                  <a:pt x="7727" y="14664"/>
                </a:cubicBezTo>
                <a:cubicBezTo>
                  <a:pt x="7024" y="14664"/>
                  <a:pt x="7024" y="14664"/>
                  <a:pt x="7024" y="14664"/>
                </a:cubicBezTo>
                <a:cubicBezTo>
                  <a:pt x="6673" y="15259"/>
                  <a:pt x="6673" y="15259"/>
                  <a:pt x="6673" y="15259"/>
                </a:cubicBezTo>
                <a:cubicBezTo>
                  <a:pt x="5971" y="15853"/>
                  <a:pt x="5268" y="16448"/>
                  <a:pt x="4566" y="16646"/>
                </a:cubicBezTo>
                <a:cubicBezTo>
                  <a:pt x="4741" y="16250"/>
                  <a:pt x="4741" y="15655"/>
                  <a:pt x="4741" y="15061"/>
                </a:cubicBezTo>
                <a:cubicBezTo>
                  <a:pt x="4741" y="14862"/>
                  <a:pt x="4741" y="14664"/>
                  <a:pt x="4741" y="14268"/>
                </a:cubicBezTo>
                <a:cubicBezTo>
                  <a:pt x="4566" y="13673"/>
                  <a:pt x="4566" y="13673"/>
                  <a:pt x="4566" y="13673"/>
                </a:cubicBezTo>
                <a:cubicBezTo>
                  <a:pt x="4039" y="13277"/>
                  <a:pt x="4039" y="13277"/>
                  <a:pt x="4039" y="13277"/>
                </a:cubicBezTo>
                <a:cubicBezTo>
                  <a:pt x="2459" y="11890"/>
                  <a:pt x="1405" y="10106"/>
                  <a:pt x="1405" y="8125"/>
                </a:cubicBezTo>
                <a:cubicBezTo>
                  <a:pt x="1405" y="4558"/>
                  <a:pt x="4741" y="1585"/>
                  <a:pt x="8956" y="1585"/>
                </a:cubicBezTo>
                <a:cubicBezTo>
                  <a:pt x="13171" y="1585"/>
                  <a:pt x="16683" y="4558"/>
                  <a:pt x="16683" y="8125"/>
                </a:cubicBezTo>
                <a:cubicBezTo>
                  <a:pt x="16683" y="11890"/>
                  <a:pt x="13171" y="14862"/>
                  <a:pt x="8956" y="14862"/>
                </a:cubicBezTo>
                <a:close/>
                <a:moveTo>
                  <a:pt x="12995" y="5549"/>
                </a:moveTo>
                <a:cubicBezTo>
                  <a:pt x="5093" y="5549"/>
                  <a:pt x="5093" y="5549"/>
                  <a:pt x="5093" y="5549"/>
                </a:cubicBezTo>
                <a:cubicBezTo>
                  <a:pt x="4741" y="5549"/>
                  <a:pt x="4566" y="5747"/>
                  <a:pt x="4566" y="6143"/>
                </a:cubicBezTo>
                <a:cubicBezTo>
                  <a:pt x="4566" y="6539"/>
                  <a:pt x="4741" y="6738"/>
                  <a:pt x="5093" y="6738"/>
                </a:cubicBezTo>
                <a:cubicBezTo>
                  <a:pt x="12995" y="6738"/>
                  <a:pt x="12995" y="6738"/>
                  <a:pt x="12995" y="6738"/>
                </a:cubicBezTo>
                <a:cubicBezTo>
                  <a:pt x="13171" y="6738"/>
                  <a:pt x="13522" y="6539"/>
                  <a:pt x="13522" y="6143"/>
                </a:cubicBezTo>
                <a:cubicBezTo>
                  <a:pt x="13522" y="5747"/>
                  <a:pt x="13171" y="5549"/>
                  <a:pt x="12995" y="5549"/>
                </a:cubicBezTo>
                <a:close/>
                <a:moveTo>
                  <a:pt x="12995" y="8719"/>
                </a:moveTo>
                <a:cubicBezTo>
                  <a:pt x="5093" y="8719"/>
                  <a:pt x="5093" y="8719"/>
                  <a:pt x="5093" y="8719"/>
                </a:cubicBezTo>
                <a:cubicBezTo>
                  <a:pt x="4741" y="8719"/>
                  <a:pt x="4566" y="8917"/>
                  <a:pt x="4566" y="9314"/>
                </a:cubicBezTo>
                <a:cubicBezTo>
                  <a:pt x="4566" y="9710"/>
                  <a:pt x="4741" y="9908"/>
                  <a:pt x="5093" y="9908"/>
                </a:cubicBezTo>
                <a:cubicBezTo>
                  <a:pt x="12995" y="9908"/>
                  <a:pt x="12995" y="9908"/>
                  <a:pt x="12995" y="9908"/>
                </a:cubicBezTo>
                <a:cubicBezTo>
                  <a:pt x="13171" y="9908"/>
                  <a:pt x="13522" y="9710"/>
                  <a:pt x="13522" y="9314"/>
                </a:cubicBezTo>
                <a:cubicBezTo>
                  <a:pt x="13522" y="8917"/>
                  <a:pt x="13171" y="8719"/>
                  <a:pt x="12995" y="871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0" name="Shape"/>
          <p:cNvSpPr/>
          <p:nvPr/>
        </p:nvSpPr>
        <p:spPr>
          <a:xfrm>
            <a:off x="9018790" y="10981654"/>
            <a:ext cx="1361387" cy="936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57" y="12096"/>
                </a:moveTo>
                <a:cubicBezTo>
                  <a:pt x="7543" y="12960"/>
                  <a:pt x="8057" y="14040"/>
                  <a:pt x="8743" y="14904"/>
                </a:cubicBezTo>
                <a:cubicBezTo>
                  <a:pt x="7200" y="17280"/>
                  <a:pt x="4800" y="19440"/>
                  <a:pt x="0" y="19440"/>
                </a:cubicBezTo>
                <a:cubicBezTo>
                  <a:pt x="0" y="15120"/>
                  <a:pt x="0" y="15120"/>
                  <a:pt x="0" y="15120"/>
                </a:cubicBezTo>
                <a:cubicBezTo>
                  <a:pt x="3771" y="15120"/>
                  <a:pt x="5314" y="13608"/>
                  <a:pt x="6686" y="11448"/>
                </a:cubicBezTo>
                <a:cubicBezTo>
                  <a:pt x="6686" y="11664"/>
                  <a:pt x="6857" y="11880"/>
                  <a:pt x="6857" y="12096"/>
                </a:cubicBezTo>
                <a:close/>
                <a:moveTo>
                  <a:pt x="10629" y="8640"/>
                </a:moveTo>
                <a:cubicBezTo>
                  <a:pt x="10971" y="9288"/>
                  <a:pt x="11314" y="9720"/>
                  <a:pt x="11657" y="10368"/>
                </a:cubicBezTo>
                <a:cubicBezTo>
                  <a:pt x="12686" y="8856"/>
                  <a:pt x="14057" y="7560"/>
                  <a:pt x="16800" y="7344"/>
                </a:cubicBezTo>
                <a:cubicBezTo>
                  <a:pt x="15943" y="10152"/>
                  <a:pt x="15943" y="10152"/>
                  <a:pt x="15943" y="10152"/>
                </a:cubicBezTo>
                <a:cubicBezTo>
                  <a:pt x="15943" y="10152"/>
                  <a:pt x="15943" y="10368"/>
                  <a:pt x="16114" y="10368"/>
                </a:cubicBezTo>
                <a:cubicBezTo>
                  <a:pt x="16114" y="10368"/>
                  <a:pt x="16114" y="10368"/>
                  <a:pt x="16286" y="10368"/>
                </a:cubicBezTo>
                <a:cubicBezTo>
                  <a:pt x="16286" y="10368"/>
                  <a:pt x="16286" y="10368"/>
                  <a:pt x="16286" y="10368"/>
                </a:cubicBezTo>
                <a:cubicBezTo>
                  <a:pt x="21429" y="5400"/>
                  <a:pt x="21429" y="5400"/>
                  <a:pt x="21429" y="5400"/>
                </a:cubicBezTo>
                <a:cubicBezTo>
                  <a:pt x="21429" y="5400"/>
                  <a:pt x="21600" y="5400"/>
                  <a:pt x="21600" y="5184"/>
                </a:cubicBezTo>
                <a:cubicBezTo>
                  <a:pt x="21600" y="5184"/>
                  <a:pt x="21429" y="4968"/>
                  <a:pt x="21429" y="4968"/>
                </a:cubicBezTo>
                <a:cubicBezTo>
                  <a:pt x="16286" y="0"/>
                  <a:pt x="16286" y="0"/>
                  <a:pt x="16286" y="0"/>
                </a:cubicBezTo>
                <a:cubicBezTo>
                  <a:pt x="16286" y="0"/>
                  <a:pt x="16114" y="0"/>
                  <a:pt x="16114" y="0"/>
                </a:cubicBezTo>
                <a:cubicBezTo>
                  <a:pt x="15943" y="216"/>
                  <a:pt x="15943" y="216"/>
                  <a:pt x="15943" y="432"/>
                </a:cubicBezTo>
                <a:cubicBezTo>
                  <a:pt x="16800" y="3024"/>
                  <a:pt x="16800" y="3024"/>
                  <a:pt x="16800" y="3024"/>
                </a:cubicBezTo>
                <a:cubicBezTo>
                  <a:pt x="13200" y="3240"/>
                  <a:pt x="10971" y="4968"/>
                  <a:pt x="9429" y="6912"/>
                </a:cubicBezTo>
                <a:cubicBezTo>
                  <a:pt x="9943" y="7560"/>
                  <a:pt x="10286" y="7992"/>
                  <a:pt x="10629" y="8640"/>
                </a:cubicBezTo>
                <a:close/>
                <a:moveTo>
                  <a:pt x="16286" y="11232"/>
                </a:moveTo>
                <a:cubicBezTo>
                  <a:pt x="16286" y="11232"/>
                  <a:pt x="16286" y="11232"/>
                  <a:pt x="16286" y="11232"/>
                </a:cubicBezTo>
                <a:cubicBezTo>
                  <a:pt x="16114" y="11232"/>
                  <a:pt x="16114" y="11232"/>
                  <a:pt x="16114" y="11232"/>
                </a:cubicBezTo>
                <a:cubicBezTo>
                  <a:pt x="15943" y="11448"/>
                  <a:pt x="15943" y="11448"/>
                  <a:pt x="15943" y="11664"/>
                </a:cubicBezTo>
                <a:cubicBezTo>
                  <a:pt x="16800" y="14256"/>
                  <a:pt x="16800" y="14256"/>
                  <a:pt x="16800" y="14256"/>
                </a:cubicBezTo>
                <a:cubicBezTo>
                  <a:pt x="13029" y="13824"/>
                  <a:pt x="11657" y="11664"/>
                  <a:pt x="10114" y="9072"/>
                </a:cubicBezTo>
                <a:cubicBezTo>
                  <a:pt x="8400" y="6048"/>
                  <a:pt x="6343" y="2160"/>
                  <a:pt x="0" y="2160"/>
                </a:cubicBezTo>
                <a:cubicBezTo>
                  <a:pt x="0" y="6480"/>
                  <a:pt x="0" y="6480"/>
                  <a:pt x="0" y="6480"/>
                </a:cubicBezTo>
                <a:cubicBezTo>
                  <a:pt x="4457" y="6480"/>
                  <a:pt x="5829" y="8856"/>
                  <a:pt x="7371" y="11664"/>
                </a:cubicBezTo>
                <a:cubicBezTo>
                  <a:pt x="9086" y="14472"/>
                  <a:pt x="11143" y="18144"/>
                  <a:pt x="16800" y="18576"/>
                </a:cubicBezTo>
                <a:cubicBezTo>
                  <a:pt x="15943" y="21384"/>
                  <a:pt x="15943" y="21384"/>
                  <a:pt x="15943" y="21384"/>
                </a:cubicBezTo>
                <a:cubicBezTo>
                  <a:pt x="15943" y="21384"/>
                  <a:pt x="15943" y="21600"/>
                  <a:pt x="16114" y="21600"/>
                </a:cubicBezTo>
                <a:cubicBezTo>
                  <a:pt x="16114" y="21600"/>
                  <a:pt x="16286" y="21600"/>
                  <a:pt x="16286" y="21600"/>
                </a:cubicBezTo>
                <a:cubicBezTo>
                  <a:pt x="21429" y="16632"/>
                  <a:pt x="21429" y="16632"/>
                  <a:pt x="21429" y="16632"/>
                </a:cubicBezTo>
                <a:cubicBezTo>
                  <a:pt x="21429" y="16632"/>
                  <a:pt x="21600" y="16416"/>
                  <a:pt x="21600" y="16416"/>
                </a:cubicBezTo>
                <a:cubicBezTo>
                  <a:pt x="21600" y="16416"/>
                  <a:pt x="21429" y="16200"/>
                  <a:pt x="21429" y="16200"/>
                </a:cubicBezTo>
                <a:lnTo>
                  <a:pt x="16286" y="11232"/>
                </a:lnTo>
                <a:close/>
                <a:moveTo>
                  <a:pt x="16286" y="11232"/>
                </a:moveTo>
                <a:cubicBezTo>
                  <a:pt x="16286" y="11232"/>
                  <a:pt x="16286" y="11232"/>
                  <a:pt x="16286" y="11232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1" name="Freeform 29"/>
          <p:cNvSpPr/>
          <p:nvPr/>
        </p:nvSpPr>
        <p:spPr>
          <a:xfrm>
            <a:off x="14040026" y="7950391"/>
            <a:ext cx="1511333" cy="10101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77" y="2006"/>
                </a:moveTo>
                <a:cubicBezTo>
                  <a:pt x="19234" y="9566"/>
                  <a:pt x="19234" y="9566"/>
                  <a:pt x="19234" y="9566"/>
                </a:cubicBezTo>
                <a:cubicBezTo>
                  <a:pt x="16663" y="11109"/>
                  <a:pt x="16663" y="11109"/>
                  <a:pt x="16663" y="11109"/>
                </a:cubicBezTo>
                <a:cubicBezTo>
                  <a:pt x="15429" y="9411"/>
                  <a:pt x="11314" y="4166"/>
                  <a:pt x="11006" y="4166"/>
                </a:cubicBezTo>
                <a:cubicBezTo>
                  <a:pt x="10697" y="4166"/>
                  <a:pt x="9463" y="4783"/>
                  <a:pt x="9257" y="4937"/>
                </a:cubicBezTo>
                <a:cubicBezTo>
                  <a:pt x="9257" y="4937"/>
                  <a:pt x="8537" y="5246"/>
                  <a:pt x="7817" y="5246"/>
                </a:cubicBezTo>
                <a:cubicBezTo>
                  <a:pt x="7509" y="5246"/>
                  <a:pt x="7303" y="5091"/>
                  <a:pt x="7200" y="4937"/>
                </a:cubicBezTo>
                <a:cubicBezTo>
                  <a:pt x="6994" y="4783"/>
                  <a:pt x="6891" y="4629"/>
                  <a:pt x="6891" y="4474"/>
                </a:cubicBezTo>
                <a:cubicBezTo>
                  <a:pt x="6891" y="4011"/>
                  <a:pt x="7200" y="3703"/>
                  <a:pt x="7406" y="3549"/>
                </a:cubicBezTo>
                <a:cubicBezTo>
                  <a:pt x="8434" y="2777"/>
                  <a:pt x="11314" y="1080"/>
                  <a:pt x="11623" y="1080"/>
                </a:cubicBezTo>
                <a:cubicBezTo>
                  <a:pt x="11623" y="1080"/>
                  <a:pt x="11623" y="1080"/>
                  <a:pt x="11623" y="1080"/>
                </a:cubicBezTo>
                <a:cubicBezTo>
                  <a:pt x="12343" y="1080"/>
                  <a:pt x="16663" y="2006"/>
                  <a:pt x="17177" y="2006"/>
                </a:cubicBezTo>
                <a:close/>
                <a:moveTo>
                  <a:pt x="19029" y="0"/>
                </a:moveTo>
                <a:cubicBezTo>
                  <a:pt x="18926" y="0"/>
                  <a:pt x="18823" y="0"/>
                  <a:pt x="18823" y="0"/>
                </a:cubicBezTo>
                <a:cubicBezTo>
                  <a:pt x="18000" y="463"/>
                  <a:pt x="18000" y="463"/>
                  <a:pt x="18000" y="463"/>
                </a:cubicBezTo>
                <a:cubicBezTo>
                  <a:pt x="17794" y="617"/>
                  <a:pt x="17691" y="771"/>
                  <a:pt x="17691" y="926"/>
                </a:cubicBezTo>
                <a:cubicBezTo>
                  <a:pt x="17589" y="1080"/>
                  <a:pt x="17589" y="1389"/>
                  <a:pt x="17589" y="1543"/>
                </a:cubicBezTo>
                <a:cubicBezTo>
                  <a:pt x="19749" y="9411"/>
                  <a:pt x="19749" y="9411"/>
                  <a:pt x="19749" y="9411"/>
                </a:cubicBezTo>
                <a:cubicBezTo>
                  <a:pt x="19851" y="9874"/>
                  <a:pt x="20160" y="10183"/>
                  <a:pt x="20469" y="9874"/>
                </a:cubicBezTo>
                <a:cubicBezTo>
                  <a:pt x="21291" y="9411"/>
                  <a:pt x="21291" y="9411"/>
                  <a:pt x="21291" y="9411"/>
                </a:cubicBezTo>
                <a:cubicBezTo>
                  <a:pt x="21394" y="9411"/>
                  <a:pt x="21497" y="9257"/>
                  <a:pt x="21600" y="8949"/>
                </a:cubicBezTo>
                <a:cubicBezTo>
                  <a:pt x="21600" y="8794"/>
                  <a:pt x="21600" y="8640"/>
                  <a:pt x="21600" y="8331"/>
                </a:cubicBezTo>
                <a:cubicBezTo>
                  <a:pt x="19543" y="463"/>
                  <a:pt x="19543" y="463"/>
                  <a:pt x="19543" y="463"/>
                </a:cubicBezTo>
                <a:cubicBezTo>
                  <a:pt x="19440" y="154"/>
                  <a:pt x="19234" y="0"/>
                  <a:pt x="19029" y="0"/>
                </a:cubicBezTo>
                <a:close/>
                <a:moveTo>
                  <a:pt x="0" y="10800"/>
                </a:moveTo>
                <a:cubicBezTo>
                  <a:pt x="0" y="10954"/>
                  <a:pt x="103" y="11263"/>
                  <a:pt x="206" y="11417"/>
                </a:cubicBezTo>
                <a:cubicBezTo>
                  <a:pt x="206" y="11571"/>
                  <a:pt x="411" y="11571"/>
                  <a:pt x="514" y="11726"/>
                </a:cubicBezTo>
                <a:cubicBezTo>
                  <a:pt x="1440" y="11726"/>
                  <a:pt x="1440" y="11726"/>
                  <a:pt x="1440" y="11726"/>
                </a:cubicBezTo>
                <a:cubicBezTo>
                  <a:pt x="1749" y="11726"/>
                  <a:pt x="2057" y="11417"/>
                  <a:pt x="2057" y="10954"/>
                </a:cubicBezTo>
                <a:cubicBezTo>
                  <a:pt x="2469" y="2160"/>
                  <a:pt x="2469" y="2160"/>
                  <a:pt x="2469" y="2160"/>
                </a:cubicBezTo>
                <a:cubicBezTo>
                  <a:pt x="2469" y="1851"/>
                  <a:pt x="2469" y="1697"/>
                  <a:pt x="2366" y="1543"/>
                </a:cubicBezTo>
                <a:cubicBezTo>
                  <a:pt x="2263" y="1389"/>
                  <a:pt x="2057" y="1234"/>
                  <a:pt x="1954" y="1234"/>
                </a:cubicBezTo>
                <a:cubicBezTo>
                  <a:pt x="1029" y="1080"/>
                  <a:pt x="1029" y="1080"/>
                  <a:pt x="1029" y="1080"/>
                </a:cubicBezTo>
                <a:cubicBezTo>
                  <a:pt x="1029" y="1080"/>
                  <a:pt x="1029" y="1080"/>
                  <a:pt x="1029" y="1080"/>
                </a:cubicBezTo>
                <a:cubicBezTo>
                  <a:pt x="720" y="1080"/>
                  <a:pt x="514" y="1389"/>
                  <a:pt x="514" y="1851"/>
                </a:cubicBezTo>
                <a:lnTo>
                  <a:pt x="0" y="10800"/>
                </a:lnTo>
                <a:close/>
                <a:moveTo>
                  <a:pt x="8949" y="18669"/>
                </a:moveTo>
                <a:cubicBezTo>
                  <a:pt x="8846" y="18360"/>
                  <a:pt x="8743" y="18051"/>
                  <a:pt x="8537" y="17897"/>
                </a:cubicBezTo>
                <a:cubicBezTo>
                  <a:pt x="8229" y="17434"/>
                  <a:pt x="7817" y="17434"/>
                  <a:pt x="7509" y="18051"/>
                </a:cubicBezTo>
                <a:cubicBezTo>
                  <a:pt x="7097" y="18823"/>
                  <a:pt x="7097" y="18823"/>
                  <a:pt x="7097" y="18823"/>
                </a:cubicBezTo>
                <a:cubicBezTo>
                  <a:pt x="6994" y="18977"/>
                  <a:pt x="6994" y="18977"/>
                  <a:pt x="6994" y="18977"/>
                </a:cubicBezTo>
                <a:cubicBezTo>
                  <a:pt x="6686" y="19594"/>
                  <a:pt x="6686" y="19594"/>
                  <a:pt x="6686" y="19594"/>
                </a:cubicBezTo>
                <a:cubicBezTo>
                  <a:pt x="6171" y="20366"/>
                  <a:pt x="6686" y="21137"/>
                  <a:pt x="6789" y="21291"/>
                </a:cubicBezTo>
                <a:cubicBezTo>
                  <a:pt x="6994" y="21446"/>
                  <a:pt x="7097" y="21600"/>
                  <a:pt x="7303" y="21600"/>
                </a:cubicBezTo>
                <a:cubicBezTo>
                  <a:pt x="7509" y="21600"/>
                  <a:pt x="7714" y="21446"/>
                  <a:pt x="7920" y="21137"/>
                </a:cubicBezTo>
                <a:cubicBezTo>
                  <a:pt x="8537" y="20057"/>
                  <a:pt x="8537" y="20057"/>
                  <a:pt x="8537" y="20057"/>
                </a:cubicBezTo>
                <a:cubicBezTo>
                  <a:pt x="8537" y="20057"/>
                  <a:pt x="8537" y="20057"/>
                  <a:pt x="8537" y="20057"/>
                </a:cubicBezTo>
                <a:cubicBezTo>
                  <a:pt x="8743" y="19594"/>
                  <a:pt x="8743" y="19594"/>
                  <a:pt x="8743" y="19594"/>
                </a:cubicBezTo>
                <a:cubicBezTo>
                  <a:pt x="8846" y="19286"/>
                  <a:pt x="8949" y="18977"/>
                  <a:pt x="8949" y="18669"/>
                </a:cubicBezTo>
                <a:close/>
                <a:moveTo>
                  <a:pt x="4731" y="18206"/>
                </a:moveTo>
                <a:cubicBezTo>
                  <a:pt x="4423" y="18669"/>
                  <a:pt x="4526" y="19131"/>
                  <a:pt x="4937" y="19749"/>
                </a:cubicBezTo>
                <a:cubicBezTo>
                  <a:pt x="5349" y="20211"/>
                  <a:pt x="5657" y="20057"/>
                  <a:pt x="6069" y="19440"/>
                </a:cubicBezTo>
                <a:cubicBezTo>
                  <a:pt x="7097" y="17589"/>
                  <a:pt x="7097" y="17589"/>
                  <a:pt x="7097" y="17589"/>
                </a:cubicBezTo>
                <a:cubicBezTo>
                  <a:pt x="7509" y="16817"/>
                  <a:pt x="7097" y="16046"/>
                  <a:pt x="6891" y="15891"/>
                </a:cubicBezTo>
                <a:cubicBezTo>
                  <a:pt x="6583" y="15429"/>
                  <a:pt x="6171" y="15583"/>
                  <a:pt x="5863" y="16200"/>
                </a:cubicBezTo>
                <a:cubicBezTo>
                  <a:pt x="5246" y="17126"/>
                  <a:pt x="5246" y="17126"/>
                  <a:pt x="5246" y="17126"/>
                </a:cubicBezTo>
                <a:cubicBezTo>
                  <a:pt x="5246" y="17126"/>
                  <a:pt x="5246" y="17126"/>
                  <a:pt x="5246" y="17126"/>
                </a:cubicBezTo>
                <a:cubicBezTo>
                  <a:pt x="5246" y="17280"/>
                  <a:pt x="5246" y="17280"/>
                  <a:pt x="5246" y="17280"/>
                </a:cubicBezTo>
                <a:lnTo>
                  <a:pt x="4731" y="18206"/>
                </a:lnTo>
                <a:close/>
                <a:moveTo>
                  <a:pt x="3189" y="15891"/>
                </a:moveTo>
                <a:cubicBezTo>
                  <a:pt x="3086" y="16200"/>
                  <a:pt x="2983" y="16509"/>
                  <a:pt x="2983" y="16817"/>
                </a:cubicBezTo>
                <a:cubicBezTo>
                  <a:pt x="3086" y="17126"/>
                  <a:pt x="3189" y="17434"/>
                  <a:pt x="3394" y="17589"/>
                </a:cubicBezTo>
                <a:cubicBezTo>
                  <a:pt x="3703" y="18051"/>
                  <a:pt x="4114" y="18051"/>
                  <a:pt x="4423" y="17434"/>
                </a:cubicBezTo>
                <a:cubicBezTo>
                  <a:pt x="5554" y="15429"/>
                  <a:pt x="5554" y="15429"/>
                  <a:pt x="5554" y="15429"/>
                </a:cubicBezTo>
                <a:cubicBezTo>
                  <a:pt x="5760" y="15120"/>
                  <a:pt x="5760" y="14811"/>
                  <a:pt x="5760" y="14503"/>
                </a:cubicBezTo>
                <a:cubicBezTo>
                  <a:pt x="5760" y="14194"/>
                  <a:pt x="5657" y="13886"/>
                  <a:pt x="5451" y="13731"/>
                </a:cubicBezTo>
                <a:cubicBezTo>
                  <a:pt x="5040" y="13269"/>
                  <a:pt x="4629" y="13269"/>
                  <a:pt x="4320" y="13886"/>
                </a:cubicBezTo>
                <a:cubicBezTo>
                  <a:pt x="3806" y="14966"/>
                  <a:pt x="3806" y="14966"/>
                  <a:pt x="3806" y="14966"/>
                </a:cubicBezTo>
                <a:cubicBezTo>
                  <a:pt x="3806" y="14966"/>
                  <a:pt x="3806" y="14966"/>
                  <a:pt x="3806" y="14966"/>
                </a:cubicBezTo>
                <a:cubicBezTo>
                  <a:pt x="3703" y="14966"/>
                  <a:pt x="3703" y="14966"/>
                  <a:pt x="3703" y="14966"/>
                </a:cubicBezTo>
                <a:lnTo>
                  <a:pt x="3189" y="15891"/>
                </a:lnTo>
                <a:close/>
                <a:moveTo>
                  <a:pt x="2983" y="15120"/>
                </a:moveTo>
                <a:cubicBezTo>
                  <a:pt x="4114" y="13114"/>
                  <a:pt x="4114" y="13114"/>
                  <a:pt x="4114" y="13114"/>
                </a:cubicBezTo>
                <a:cubicBezTo>
                  <a:pt x="4526" y="12343"/>
                  <a:pt x="4114" y="11571"/>
                  <a:pt x="3909" y="11417"/>
                </a:cubicBezTo>
                <a:cubicBezTo>
                  <a:pt x="3600" y="10954"/>
                  <a:pt x="3189" y="11109"/>
                  <a:pt x="2880" y="11726"/>
                </a:cubicBezTo>
                <a:cubicBezTo>
                  <a:pt x="2469" y="12343"/>
                  <a:pt x="2469" y="12343"/>
                  <a:pt x="2469" y="12343"/>
                </a:cubicBezTo>
                <a:cubicBezTo>
                  <a:pt x="2469" y="12343"/>
                  <a:pt x="2469" y="12343"/>
                  <a:pt x="2469" y="12343"/>
                </a:cubicBezTo>
                <a:cubicBezTo>
                  <a:pt x="2469" y="12497"/>
                  <a:pt x="2469" y="12497"/>
                  <a:pt x="2469" y="12497"/>
                </a:cubicBezTo>
                <a:cubicBezTo>
                  <a:pt x="1954" y="13423"/>
                  <a:pt x="1954" y="13423"/>
                  <a:pt x="1954" y="13423"/>
                </a:cubicBezTo>
                <a:cubicBezTo>
                  <a:pt x="1749" y="13731"/>
                  <a:pt x="1646" y="14040"/>
                  <a:pt x="1646" y="14349"/>
                </a:cubicBezTo>
                <a:cubicBezTo>
                  <a:pt x="1646" y="14657"/>
                  <a:pt x="1851" y="14811"/>
                  <a:pt x="1954" y="14966"/>
                </a:cubicBezTo>
                <a:cubicBezTo>
                  <a:pt x="2057" y="15274"/>
                  <a:pt x="2263" y="15429"/>
                  <a:pt x="2571" y="15429"/>
                </a:cubicBezTo>
                <a:cubicBezTo>
                  <a:pt x="2674" y="15429"/>
                  <a:pt x="2777" y="15429"/>
                  <a:pt x="2983" y="15120"/>
                </a:cubicBezTo>
                <a:close/>
                <a:moveTo>
                  <a:pt x="16354" y="13423"/>
                </a:moveTo>
                <a:cubicBezTo>
                  <a:pt x="16663" y="12960"/>
                  <a:pt x="16766" y="12343"/>
                  <a:pt x="16251" y="11726"/>
                </a:cubicBezTo>
                <a:cubicBezTo>
                  <a:pt x="15840" y="11109"/>
                  <a:pt x="15840" y="11109"/>
                  <a:pt x="15840" y="11109"/>
                </a:cubicBezTo>
                <a:cubicBezTo>
                  <a:pt x="13886" y="8486"/>
                  <a:pt x="11417" y="5400"/>
                  <a:pt x="10903" y="4937"/>
                </a:cubicBezTo>
                <a:cubicBezTo>
                  <a:pt x="10697" y="5091"/>
                  <a:pt x="9977" y="5400"/>
                  <a:pt x="9463" y="5709"/>
                </a:cubicBezTo>
                <a:cubicBezTo>
                  <a:pt x="9463" y="5709"/>
                  <a:pt x="9463" y="5709"/>
                  <a:pt x="9463" y="5709"/>
                </a:cubicBezTo>
                <a:cubicBezTo>
                  <a:pt x="9463" y="5709"/>
                  <a:pt x="8640" y="6017"/>
                  <a:pt x="7817" y="6017"/>
                </a:cubicBezTo>
                <a:cubicBezTo>
                  <a:pt x="7406" y="6017"/>
                  <a:pt x="7097" y="5863"/>
                  <a:pt x="6891" y="5709"/>
                </a:cubicBezTo>
                <a:cubicBezTo>
                  <a:pt x="6480" y="5246"/>
                  <a:pt x="6377" y="4783"/>
                  <a:pt x="6377" y="4474"/>
                </a:cubicBezTo>
                <a:cubicBezTo>
                  <a:pt x="6377" y="3703"/>
                  <a:pt x="6789" y="3240"/>
                  <a:pt x="7097" y="2931"/>
                </a:cubicBezTo>
                <a:cubicBezTo>
                  <a:pt x="2983" y="2160"/>
                  <a:pt x="2983" y="2160"/>
                  <a:pt x="2983" y="2160"/>
                </a:cubicBezTo>
                <a:cubicBezTo>
                  <a:pt x="2571" y="10954"/>
                  <a:pt x="2571" y="10954"/>
                  <a:pt x="2571" y="10954"/>
                </a:cubicBezTo>
                <a:cubicBezTo>
                  <a:pt x="2880" y="10491"/>
                  <a:pt x="3189" y="10337"/>
                  <a:pt x="3497" y="10337"/>
                </a:cubicBezTo>
                <a:cubicBezTo>
                  <a:pt x="3703" y="10337"/>
                  <a:pt x="4011" y="10491"/>
                  <a:pt x="4217" y="10800"/>
                </a:cubicBezTo>
                <a:cubicBezTo>
                  <a:pt x="4629" y="11417"/>
                  <a:pt x="4834" y="12034"/>
                  <a:pt x="4834" y="12651"/>
                </a:cubicBezTo>
                <a:cubicBezTo>
                  <a:pt x="5143" y="12497"/>
                  <a:pt x="5451" y="12651"/>
                  <a:pt x="5760" y="13114"/>
                </a:cubicBezTo>
                <a:cubicBezTo>
                  <a:pt x="6171" y="13577"/>
                  <a:pt x="6377" y="14194"/>
                  <a:pt x="6274" y="14811"/>
                </a:cubicBezTo>
                <a:cubicBezTo>
                  <a:pt x="6583" y="14811"/>
                  <a:pt x="6994" y="14966"/>
                  <a:pt x="7200" y="15274"/>
                </a:cubicBezTo>
                <a:cubicBezTo>
                  <a:pt x="7611" y="15737"/>
                  <a:pt x="7817" y="16354"/>
                  <a:pt x="7817" y="16817"/>
                </a:cubicBezTo>
                <a:cubicBezTo>
                  <a:pt x="8126" y="16663"/>
                  <a:pt x="8537" y="16817"/>
                  <a:pt x="8846" y="17280"/>
                </a:cubicBezTo>
                <a:cubicBezTo>
                  <a:pt x="9360" y="17897"/>
                  <a:pt x="9566" y="18669"/>
                  <a:pt x="9360" y="19440"/>
                </a:cubicBezTo>
                <a:cubicBezTo>
                  <a:pt x="9669" y="19903"/>
                  <a:pt x="9669" y="19903"/>
                  <a:pt x="9669" y="19903"/>
                </a:cubicBezTo>
                <a:cubicBezTo>
                  <a:pt x="9771" y="19903"/>
                  <a:pt x="9771" y="19903"/>
                  <a:pt x="9771" y="19903"/>
                </a:cubicBezTo>
                <a:cubicBezTo>
                  <a:pt x="9771" y="19903"/>
                  <a:pt x="9771" y="19903"/>
                  <a:pt x="9771" y="19903"/>
                </a:cubicBezTo>
                <a:cubicBezTo>
                  <a:pt x="9977" y="20057"/>
                  <a:pt x="10080" y="20211"/>
                  <a:pt x="10183" y="20211"/>
                </a:cubicBezTo>
                <a:cubicBezTo>
                  <a:pt x="10491" y="20211"/>
                  <a:pt x="10697" y="19903"/>
                  <a:pt x="10800" y="19749"/>
                </a:cubicBezTo>
                <a:cubicBezTo>
                  <a:pt x="11006" y="19286"/>
                  <a:pt x="11211" y="18977"/>
                  <a:pt x="10903" y="18514"/>
                </a:cubicBezTo>
                <a:cubicBezTo>
                  <a:pt x="10800" y="18360"/>
                  <a:pt x="10800" y="18360"/>
                  <a:pt x="10800" y="18360"/>
                </a:cubicBezTo>
                <a:cubicBezTo>
                  <a:pt x="9051" y="16046"/>
                  <a:pt x="9051" y="16046"/>
                  <a:pt x="9051" y="16046"/>
                </a:cubicBezTo>
                <a:cubicBezTo>
                  <a:pt x="8949" y="16046"/>
                  <a:pt x="8949" y="15891"/>
                  <a:pt x="8949" y="15737"/>
                </a:cubicBezTo>
                <a:cubicBezTo>
                  <a:pt x="8949" y="15737"/>
                  <a:pt x="8949" y="15583"/>
                  <a:pt x="8949" y="15429"/>
                </a:cubicBezTo>
                <a:cubicBezTo>
                  <a:pt x="9051" y="15274"/>
                  <a:pt x="9257" y="15274"/>
                  <a:pt x="9360" y="15429"/>
                </a:cubicBezTo>
                <a:cubicBezTo>
                  <a:pt x="11829" y="18514"/>
                  <a:pt x="11829" y="18514"/>
                  <a:pt x="11829" y="18514"/>
                </a:cubicBezTo>
                <a:cubicBezTo>
                  <a:pt x="11931" y="18514"/>
                  <a:pt x="12034" y="18669"/>
                  <a:pt x="12240" y="18669"/>
                </a:cubicBezTo>
                <a:cubicBezTo>
                  <a:pt x="12446" y="18669"/>
                  <a:pt x="12651" y="18514"/>
                  <a:pt x="12857" y="18051"/>
                </a:cubicBezTo>
                <a:cubicBezTo>
                  <a:pt x="12960" y="17897"/>
                  <a:pt x="13063" y="17589"/>
                  <a:pt x="13063" y="17280"/>
                </a:cubicBezTo>
                <a:cubicBezTo>
                  <a:pt x="13063" y="16971"/>
                  <a:pt x="12857" y="16663"/>
                  <a:pt x="12651" y="16354"/>
                </a:cubicBezTo>
                <a:cubicBezTo>
                  <a:pt x="12446" y="16046"/>
                  <a:pt x="12446" y="16046"/>
                  <a:pt x="12446" y="16046"/>
                </a:cubicBezTo>
                <a:cubicBezTo>
                  <a:pt x="12446" y="16046"/>
                  <a:pt x="12446" y="16046"/>
                  <a:pt x="12446" y="16046"/>
                </a:cubicBezTo>
                <a:cubicBezTo>
                  <a:pt x="11109" y="14349"/>
                  <a:pt x="11109" y="14349"/>
                  <a:pt x="11109" y="14349"/>
                </a:cubicBezTo>
                <a:cubicBezTo>
                  <a:pt x="11006" y="14349"/>
                  <a:pt x="11006" y="14194"/>
                  <a:pt x="11006" y="14040"/>
                </a:cubicBezTo>
                <a:cubicBezTo>
                  <a:pt x="11006" y="14040"/>
                  <a:pt x="11006" y="13886"/>
                  <a:pt x="11006" y="13731"/>
                </a:cubicBezTo>
                <a:cubicBezTo>
                  <a:pt x="11109" y="13577"/>
                  <a:pt x="11314" y="13577"/>
                  <a:pt x="11417" y="13731"/>
                </a:cubicBezTo>
                <a:cubicBezTo>
                  <a:pt x="13680" y="16354"/>
                  <a:pt x="13680" y="16354"/>
                  <a:pt x="13680" y="16354"/>
                </a:cubicBezTo>
                <a:cubicBezTo>
                  <a:pt x="13783" y="16509"/>
                  <a:pt x="13989" y="16663"/>
                  <a:pt x="14091" y="16663"/>
                </a:cubicBezTo>
                <a:cubicBezTo>
                  <a:pt x="14400" y="16663"/>
                  <a:pt x="14709" y="16509"/>
                  <a:pt x="14914" y="16046"/>
                </a:cubicBezTo>
                <a:cubicBezTo>
                  <a:pt x="15017" y="15737"/>
                  <a:pt x="15120" y="15429"/>
                  <a:pt x="15120" y="15274"/>
                </a:cubicBezTo>
                <a:cubicBezTo>
                  <a:pt x="15120" y="14966"/>
                  <a:pt x="14914" y="14657"/>
                  <a:pt x="14709" y="14349"/>
                </a:cubicBezTo>
                <a:cubicBezTo>
                  <a:pt x="14091" y="13577"/>
                  <a:pt x="14091" y="13577"/>
                  <a:pt x="14091" y="13577"/>
                </a:cubicBezTo>
                <a:cubicBezTo>
                  <a:pt x="14091" y="13577"/>
                  <a:pt x="14091" y="13577"/>
                  <a:pt x="14091" y="13577"/>
                </a:cubicBezTo>
                <a:cubicBezTo>
                  <a:pt x="12960" y="12189"/>
                  <a:pt x="12960" y="12189"/>
                  <a:pt x="12960" y="12189"/>
                </a:cubicBezTo>
                <a:cubicBezTo>
                  <a:pt x="12857" y="12034"/>
                  <a:pt x="12857" y="11726"/>
                  <a:pt x="12960" y="11571"/>
                </a:cubicBezTo>
                <a:cubicBezTo>
                  <a:pt x="13063" y="11417"/>
                  <a:pt x="13166" y="11417"/>
                  <a:pt x="13371" y="11417"/>
                </a:cubicBezTo>
                <a:cubicBezTo>
                  <a:pt x="15223" y="13731"/>
                  <a:pt x="15223" y="13731"/>
                  <a:pt x="15223" y="13731"/>
                </a:cubicBezTo>
                <a:cubicBezTo>
                  <a:pt x="15531" y="14194"/>
                  <a:pt x="16046" y="14040"/>
                  <a:pt x="16354" y="13423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224" name="Group"/>
          <p:cNvGrpSpPr/>
          <p:nvPr/>
        </p:nvGrpSpPr>
        <p:grpSpPr>
          <a:xfrm>
            <a:off x="18996062" y="10981652"/>
            <a:ext cx="1672591" cy="936928"/>
            <a:chOff x="-1" y="-1"/>
            <a:chExt cx="1672590" cy="936926"/>
          </a:xfrm>
        </p:grpSpPr>
        <p:sp>
          <p:nvSpPr>
            <p:cNvPr id="222" name="Notebook"/>
            <p:cNvSpPr/>
            <p:nvPr/>
          </p:nvSpPr>
          <p:spPr>
            <a:xfrm>
              <a:off x="-2" y="-2"/>
              <a:ext cx="1672592" cy="936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952" y="0"/>
                  </a:moveTo>
                  <a:cubicBezTo>
                    <a:pt x="1421" y="0"/>
                    <a:pt x="1439" y="771"/>
                    <a:pt x="1439" y="1718"/>
                  </a:cubicBezTo>
                  <a:lnTo>
                    <a:pt x="1439" y="19328"/>
                  </a:lnTo>
                  <a:lnTo>
                    <a:pt x="0" y="19328"/>
                  </a:lnTo>
                  <a:cubicBezTo>
                    <a:pt x="0" y="19328"/>
                    <a:pt x="0" y="19890"/>
                    <a:pt x="0" y="20529"/>
                  </a:cubicBezTo>
                  <a:cubicBezTo>
                    <a:pt x="0" y="21600"/>
                    <a:pt x="190" y="21599"/>
                    <a:pt x="896" y="21599"/>
                  </a:cubicBezTo>
                  <a:lnTo>
                    <a:pt x="20704" y="21599"/>
                  </a:lnTo>
                  <a:cubicBezTo>
                    <a:pt x="21367" y="21599"/>
                    <a:pt x="21600" y="21600"/>
                    <a:pt x="21600" y="20529"/>
                  </a:cubicBezTo>
                  <a:cubicBezTo>
                    <a:pt x="21600" y="19890"/>
                    <a:pt x="21600" y="19328"/>
                    <a:pt x="21600" y="19328"/>
                  </a:cubicBezTo>
                  <a:lnTo>
                    <a:pt x="20161" y="19328"/>
                  </a:lnTo>
                  <a:lnTo>
                    <a:pt x="20161" y="1718"/>
                  </a:lnTo>
                  <a:cubicBezTo>
                    <a:pt x="20161" y="771"/>
                    <a:pt x="20196" y="0"/>
                    <a:pt x="19665" y="0"/>
                  </a:cubicBezTo>
                  <a:lnTo>
                    <a:pt x="1952" y="0"/>
                  </a:lnTo>
                  <a:close/>
                  <a:moveTo>
                    <a:pt x="2475" y="1849"/>
                  </a:moveTo>
                  <a:lnTo>
                    <a:pt x="19125" y="1849"/>
                  </a:lnTo>
                  <a:lnTo>
                    <a:pt x="19125" y="19328"/>
                  </a:lnTo>
                  <a:lnTo>
                    <a:pt x="2475" y="19328"/>
                  </a:lnTo>
                  <a:lnTo>
                    <a:pt x="2475" y="184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A31D2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Microsoft New Tai Lue"/>
                  <a:ea typeface="Microsoft New Tai Lue"/>
                  <a:cs typeface="Microsoft New Tai Lue"/>
                  <a:sym typeface="Microsoft New Tai Lue"/>
                </a:defRPr>
              </a:pPr>
              <a:endParaRPr/>
            </a:p>
          </p:txBody>
        </p:sp>
        <p:sp>
          <p:nvSpPr>
            <p:cNvPr id="223" name="Shape"/>
            <p:cNvSpPr/>
            <p:nvPr/>
          </p:nvSpPr>
          <p:spPr>
            <a:xfrm>
              <a:off x="425747" y="152833"/>
              <a:ext cx="821094" cy="595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78" y="3024"/>
                  </a:moveTo>
                  <a:cubicBezTo>
                    <a:pt x="19096" y="3024"/>
                    <a:pt x="18470" y="3888"/>
                    <a:pt x="18157" y="4752"/>
                  </a:cubicBezTo>
                  <a:cubicBezTo>
                    <a:pt x="10800" y="1512"/>
                    <a:pt x="10800" y="1512"/>
                    <a:pt x="10800" y="1512"/>
                  </a:cubicBezTo>
                  <a:cubicBezTo>
                    <a:pt x="10800" y="648"/>
                    <a:pt x="10330" y="0"/>
                    <a:pt x="9861" y="0"/>
                  </a:cubicBezTo>
                  <a:cubicBezTo>
                    <a:pt x="9235" y="0"/>
                    <a:pt x="8765" y="648"/>
                    <a:pt x="8765" y="1512"/>
                  </a:cubicBezTo>
                  <a:cubicBezTo>
                    <a:pt x="8765" y="1728"/>
                    <a:pt x="8922" y="2160"/>
                    <a:pt x="9078" y="2376"/>
                  </a:cubicBezTo>
                  <a:cubicBezTo>
                    <a:pt x="1252" y="14904"/>
                    <a:pt x="1252" y="14904"/>
                    <a:pt x="1252" y="14904"/>
                  </a:cubicBezTo>
                  <a:cubicBezTo>
                    <a:pt x="1096" y="14688"/>
                    <a:pt x="939" y="14688"/>
                    <a:pt x="939" y="14688"/>
                  </a:cubicBezTo>
                  <a:cubicBezTo>
                    <a:pt x="470" y="14688"/>
                    <a:pt x="0" y="15336"/>
                    <a:pt x="0" y="15984"/>
                  </a:cubicBezTo>
                  <a:cubicBezTo>
                    <a:pt x="0" y="16632"/>
                    <a:pt x="470" y="17280"/>
                    <a:pt x="939" y="17280"/>
                  </a:cubicBezTo>
                  <a:cubicBezTo>
                    <a:pt x="1252" y="17280"/>
                    <a:pt x="1565" y="16848"/>
                    <a:pt x="1722" y="16416"/>
                  </a:cubicBezTo>
                  <a:cubicBezTo>
                    <a:pt x="8922" y="18792"/>
                    <a:pt x="8922" y="18792"/>
                    <a:pt x="8922" y="18792"/>
                  </a:cubicBezTo>
                  <a:cubicBezTo>
                    <a:pt x="8922" y="19008"/>
                    <a:pt x="8765" y="19224"/>
                    <a:pt x="8765" y="19440"/>
                  </a:cubicBezTo>
                  <a:cubicBezTo>
                    <a:pt x="8765" y="20520"/>
                    <a:pt x="9548" y="21600"/>
                    <a:pt x="10487" y="21600"/>
                  </a:cubicBezTo>
                  <a:cubicBezTo>
                    <a:pt x="11270" y="21600"/>
                    <a:pt x="12052" y="20520"/>
                    <a:pt x="12052" y="19440"/>
                  </a:cubicBezTo>
                  <a:cubicBezTo>
                    <a:pt x="12052" y="19008"/>
                    <a:pt x="12052" y="18792"/>
                    <a:pt x="11896" y="18792"/>
                  </a:cubicBezTo>
                  <a:cubicBezTo>
                    <a:pt x="17374" y="15552"/>
                    <a:pt x="17374" y="15552"/>
                    <a:pt x="17374" y="15552"/>
                  </a:cubicBezTo>
                  <a:cubicBezTo>
                    <a:pt x="17530" y="15768"/>
                    <a:pt x="17843" y="15984"/>
                    <a:pt x="18000" y="15984"/>
                  </a:cubicBezTo>
                  <a:cubicBezTo>
                    <a:pt x="18470" y="15984"/>
                    <a:pt x="18939" y="15336"/>
                    <a:pt x="18939" y="14688"/>
                  </a:cubicBezTo>
                  <a:cubicBezTo>
                    <a:pt x="18939" y="14256"/>
                    <a:pt x="18783" y="14040"/>
                    <a:pt x="18470" y="13824"/>
                  </a:cubicBezTo>
                  <a:cubicBezTo>
                    <a:pt x="19409" y="7776"/>
                    <a:pt x="19409" y="7776"/>
                    <a:pt x="19409" y="7776"/>
                  </a:cubicBezTo>
                  <a:cubicBezTo>
                    <a:pt x="19565" y="7776"/>
                    <a:pt x="19722" y="7776"/>
                    <a:pt x="19878" y="7776"/>
                  </a:cubicBezTo>
                  <a:cubicBezTo>
                    <a:pt x="20817" y="7776"/>
                    <a:pt x="21600" y="6696"/>
                    <a:pt x="21600" y="5400"/>
                  </a:cubicBezTo>
                  <a:cubicBezTo>
                    <a:pt x="21600" y="4104"/>
                    <a:pt x="20817" y="3024"/>
                    <a:pt x="19878" y="3024"/>
                  </a:cubicBezTo>
                  <a:close/>
                  <a:moveTo>
                    <a:pt x="10330" y="2592"/>
                  </a:moveTo>
                  <a:cubicBezTo>
                    <a:pt x="13774" y="8208"/>
                    <a:pt x="13774" y="8208"/>
                    <a:pt x="13774" y="8208"/>
                  </a:cubicBezTo>
                  <a:cubicBezTo>
                    <a:pt x="10330" y="10152"/>
                    <a:pt x="10330" y="10152"/>
                    <a:pt x="10330" y="10152"/>
                  </a:cubicBezTo>
                  <a:cubicBezTo>
                    <a:pt x="10174" y="2808"/>
                    <a:pt x="10174" y="2808"/>
                    <a:pt x="10174" y="2808"/>
                  </a:cubicBezTo>
                  <a:cubicBezTo>
                    <a:pt x="10174" y="2592"/>
                    <a:pt x="10330" y="2592"/>
                    <a:pt x="10330" y="2592"/>
                  </a:cubicBezTo>
                  <a:close/>
                  <a:moveTo>
                    <a:pt x="9861" y="2808"/>
                  </a:moveTo>
                  <a:cubicBezTo>
                    <a:pt x="10017" y="10368"/>
                    <a:pt x="10017" y="10368"/>
                    <a:pt x="10017" y="10368"/>
                  </a:cubicBezTo>
                  <a:cubicBezTo>
                    <a:pt x="8452" y="11232"/>
                    <a:pt x="8452" y="11232"/>
                    <a:pt x="8452" y="11232"/>
                  </a:cubicBezTo>
                  <a:cubicBezTo>
                    <a:pt x="8452" y="11016"/>
                    <a:pt x="8296" y="10800"/>
                    <a:pt x="8139" y="10800"/>
                  </a:cubicBezTo>
                  <a:cubicBezTo>
                    <a:pt x="9548" y="2592"/>
                    <a:pt x="9548" y="2592"/>
                    <a:pt x="9548" y="2592"/>
                  </a:cubicBezTo>
                  <a:cubicBezTo>
                    <a:pt x="9548" y="2808"/>
                    <a:pt x="9704" y="2808"/>
                    <a:pt x="9861" y="2808"/>
                  </a:cubicBezTo>
                  <a:close/>
                  <a:moveTo>
                    <a:pt x="8609" y="11880"/>
                  </a:moveTo>
                  <a:cubicBezTo>
                    <a:pt x="8609" y="11664"/>
                    <a:pt x="8609" y="11664"/>
                    <a:pt x="8609" y="11448"/>
                  </a:cubicBezTo>
                  <a:cubicBezTo>
                    <a:pt x="10017" y="10800"/>
                    <a:pt x="10017" y="10800"/>
                    <a:pt x="10017" y="10800"/>
                  </a:cubicBezTo>
                  <a:cubicBezTo>
                    <a:pt x="10174" y="17064"/>
                    <a:pt x="10174" y="17064"/>
                    <a:pt x="10174" y="17064"/>
                  </a:cubicBezTo>
                  <a:cubicBezTo>
                    <a:pt x="10017" y="17280"/>
                    <a:pt x="10017" y="17280"/>
                    <a:pt x="9861" y="17280"/>
                  </a:cubicBezTo>
                  <a:cubicBezTo>
                    <a:pt x="8296" y="12744"/>
                    <a:pt x="8296" y="12744"/>
                    <a:pt x="8296" y="12744"/>
                  </a:cubicBezTo>
                  <a:cubicBezTo>
                    <a:pt x="8452" y="12528"/>
                    <a:pt x="8609" y="12096"/>
                    <a:pt x="8609" y="11880"/>
                  </a:cubicBezTo>
                  <a:close/>
                  <a:moveTo>
                    <a:pt x="11426" y="17496"/>
                  </a:moveTo>
                  <a:cubicBezTo>
                    <a:pt x="11113" y="17280"/>
                    <a:pt x="10800" y="17064"/>
                    <a:pt x="10487" y="17064"/>
                  </a:cubicBezTo>
                  <a:cubicBezTo>
                    <a:pt x="10330" y="10584"/>
                    <a:pt x="10330" y="10584"/>
                    <a:pt x="10330" y="10584"/>
                  </a:cubicBezTo>
                  <a:cubicBezTo>
                    <a:pt x="13930" y="8424"/>
                    <a:pt x="13930" y="8424"/>
                    <a:pt x="13930" y="8424"/>
                  </a:cubicBezTo>
                  <a:cubicBezTo>
                    <a:pt x="15496" y="11232"/>
                    <a:pt x="15496" y="11232"/>
                    <a:pt x="15496" y="11232"/>
                  </a:cubicBezTo>
                  <a:lnTo>
                    <a:pt x="11426" y="17496"/>
                  </a:lnTo>
                  <a:close/>
                  <a:moveTo>
                    <a:pt x="14087" y="8424"/>
                  </a:moveTo>
                  <a:cubicBezTo>
                    <a:pt x="18313" y="6048"/>
                    <a:pt x="18313" y="6048"/>
                    <a:pt x="18313" y="6048"/>
                  </a:cubicBezTo>
                  <a:cubicBezTo>
                    <a:pt x="18313" y="6264"/>
                    <a:pt x="18313" y="6696"/>
                    <a:pt x="18470" y="6696"/>
                  </a:cubicBezTo>
                  <a:cubicBezTo>
                    <a:pt x="15652" y="11016"/>
                    <a:pt x="15652" y="11016"/>
                    <a:pt x="15652" y="11016"/>
                  </a:cubicBezTo>
                  <a:lnTo>
                    <a:pt x="14087" y="8424"/>
                  </a:lnTo>
                  <a:close/>
                  <a:moveTo>
                    <a:pt x="18157" y="5616"/>
                  </a:moveTo>
                  <a:cubicBezTo>
                    <a:pt x="13930" y="7992"/>
                    <a:pt x="13930" y="7992"/>
                    <a:pt x="13930" y="7992"/>
                  </a:cubicBezTo>
                  <a:cubicBezTo>
                    <a:pt x="10487" y="2376"/>
                    <a:pt x="10487" y="2376"/>
                    <a:pt x="10487" y="2376"/>
                  </a:cubicBezTo>
                  <a:cubicBezTo>
                    <a:pt x="10643" y="2160"/>
                    <a:pt x="10643" y="1944"/>
                    <a:pt x="10643" y="1728"/>
                  </a:cubicBezTo>
                  <a:cubicBezTo>
                    <a:pt x="18157" y="5184"/>
                    <a:pt x="18157" y="5184"/>
                    <a:pt x="18157" y="5184"/>
                  </a:cubicBezTo>
                  <a:cubicBezTo>
                    <a:pt x="18157" y="5184"/>
                    <a:pt x="18157" y="5400"/>
                    <a:pt x="18157" y="5400"/>
                  </a:cubicBezTo>
                  <a:cubicBezTo>
                    <a:pt x="18157" y="5616"/>
                    <a:pt x="18157" y="5616"/>
                    <a:pt x="18157" y="5616"/>
                  </a:cubicBezTo>
                  <a:close/>
                  <a:moveTo>
                    <a:pt x="9235" y="2592"/>
                  </a:moveTo>
                  <a:cubicBezTo>
                    <a:pt x="9235" y="2592"/>
                    <a:pt x="9235" y="2592"/>
                    <a:pt x="9235" y="2592"/>
                  </a:cubicBezTo>
                  <a:cubicBezTo>
                    <a:pt x="7983" y="10584"/>
                    <a:pt x="7983" y="10584"/>
                    <a:pt x="7983" y="10584"/>
                  </a:cubicBezTo>
                  <a:cubicBezTo>
                    <a:pt x="7826" y="10368"/>
                    <a:pt x="7670" y="10368"/>
                    <a:pt x="7670" y="10368"/>
                  </a:cubicBezTo>
                  <a:cubicBezTo>
                    <a:pt x="7043" y="10368"/>
                    <a:pt x="6574" y="11016"/>
                    <a:pt x="6574" y="11880"/>
                  </a:cubicBezTo>
                  <a:cubicBezTo>
                    <a:pt x="6574" y="11880"/>
                    <a:pt x="6730" y="12096"/>
                    <a:pt x="6730" y="12096"/>
                  </a:cubicBezTo>
                  <a:cubicBezTo>
                    <a:pt x="1565" y="15120"/>
                    <a:pt x="1565" y="15120"/>
                    <a:pt x="1565" y="15120"/>
                  </a:cubicBezTo>
                  <a:cubicBezTo>
                    <a:pt x="1409" y="14904"/>
                    <a:pt x="1409" y="14904"/>
                    <a:pt x="1409" y="14904"/>
                  </a:cubicBezTo>
                  <a:lnTo>
                    <a:pt x="9235" y="2592"/>
                  </a:lnTo>
                  <a:close/>
                  <a:moveTo>
                    <a:pt x="1722" y="16200"/>
                  </a:moveTo>
                  <a:cubicBezTo>
                    <a:pt x="1722" y="16200"/>
                    <a:pt x="1722" y="15984"/>
                    <a:pt x="1722" y="15984"/>
                  </a:cubicBezTo>
                  <a:cubicBezTo>
                    <a:pt x="1722" y="15768"/>
                    <a:pt x="1722" y="15552"/>
                    <a:pt x="1722" y="15336"/>
                  </a:cubicBezTo>
                  <a:cubicBezTo>
                    <a:pt x="6730" y="12528"/>
                    <a:pt x="6730" y="12528"/>
                    <a:pt x="6730" y="12528"/>
                  </a:cubicBezTo>
                  <a:cubicBezTo>
                    <a:pt x="7043" y="12960"/>
                    <a:pt x="7200" y="13176"/>
                    <a:pt x="7670" y="13176"/>
                  </a:cubicBezTo>
                  <a:cubicBezTo>
                    <a:pt x="7826" y="13176"/>
                    <a:pt x="7983" y="12960"/>
                    <a:pt x="8139" y="12960"/>
                  </a:cubicBezTo>
                  <a:cubicBezTo>
                    <a:pt x="9548" y="17496"/>
                    <a:pt x="9548" y="17496"/>
                    <a:pt x="9548" y="17496"/>
                  </a:cubicBezTo>
                  <a:cubicBezTo>
                    <a:pt x="9235" y="17712"/>
                    <a:pt x="9078" y="18144"/>
                    <a:pt x="8922" y="18576"/>
                  </a:cubicBezTo>
                  <a:lnTo>
                    <a:pt x="1722" y="16200"/>
                  </a:lnTo>
                  <a:close/>
                  <a:moveTo>
                    <a:pt x="11896" y="18360"/>
                  </a:moveTo>
                  <a:cubicBezTo>
                    <a:pt x="11739" y="18144"/>
                    <a:pt x="11739" y="17928"/>
                    <a:pt x="11583" y="17712"/>
                  </a:cubicBezTo>
                  <a:cubicBezTo>
                    <a:pt x="15652" y="11448"/>
                    <a:pt x="15652" y="11448"/>
                    <a:pt x="15652" y="11448"/>
                  </a:cubicBezTo>
                  <a:cubicBezTo>
                    <a:pt x="17217" y="14256"/>
                    <a:pt x="17217" y="14256"/>
                    <a:pt x="17217" y="14256"/>
                  </a:cubicBezTo>
                  <a:cubicBezTo>
                    <a:pt x="17217" y="14256"/>
                    <a:pt x="17217" y="14472"/>
                    <a:pt x="17217" y="14688"/>
                  </a:cubicBezTo>
                  <a:cubicBezTo>
                    <a:pt x="17217" y="14904"/>
                    <a:pt x="17217" y="15120"/>
                    <a:pt x="17217" y="15336"/>
                  </a:cubicBezTo>
                  <a:lnTo>
                    <a:pt x="11896" y="18360"/>
                  </a:lnTo>
                  <a:close/>
                  <a:moveTo>
                    <a:pt x="18313" y="13608"/>
                  </a:moveTo>
                  <a:cubicBezTo>
                    <a:pt x="18157" y="13608"/>
                    <a:pt x="18157" y="13608"/>
                    <a:pt x="18000" y="13608"/>
                  </a:cubicBezTo>
                  <a:cubicBezTo>
                    <a:pt x="17843" y="13608"/>
                    <a:pt x="17530" y="13608"/>
                    <a:pt x="17374" y="13824"/>
                  </a:cubicBezTo>
                  <a:cubicBezTo>
                    <a:pt x="15809" y="11232"/>
                    <a:pt x="15809" y="11232"/>
                    <a:pt x="15809" y="11232"/>
                  </a:cubicBezTo>
                  <a:cubicBezTo>
                    <a:pt x="18626" y="7128"/>
                    <a:pt x="18626" y="7128"/>
                    <a:pt x="18626" y="7128"/>
                  </a:cubicBezTo>
                  <a:cubicBezTo>
                    <a:pt x="18783" y="7344"/>
                    <a:pt x="18939" y="7560"/>
                    <a:pt x="19252" y="7560"/>
                  </a:cubicBezTo>
                  <a:lnTo>
                    <a:pt x="18313" y="13608"/>
                  </a:lnTo>
                  <a:close/>
                  <a:moveTo>
                    <a:pt x="18313" y="13608"/>
                  </a:moveTo>
                  <a:cubicBezTo>
                    <a:pt x="18313" y="13608"/>
                    <a:pt x="18313" y="13608"/>
                    <a:pt x="18313" y="13608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2438400">
                <a:defRPr sz="4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225" name="CONSULTATON"/>
          <p:cNvSpPr txBox="1"/>
          <p:nvPr/>
        </p:nvSpPr>
        <p:spPr>
          <a:xfrm>
            <a:off x="2130252" y="8584762"/>
            <a:ext cx="4807028" cy="1078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pPr algn="ctr">
              <a:defRPr sz="2800" spc="311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CONSULTATON</a:t>
            </a:r>
          </a:p>
        </p:txBody>
      </p:sp>
      <p:sp>
        <p:nvSpPr>
          <p:cNvPr id="226" name="REFERRAL"/>
          <p:cNvSpPr txBox="1"/>
          <p:nvPr/>
        </p:nvSpPr>
        <p:spPr>
          <a:xfrm>
            <a:off x="7270273" y="9877807"/>
            <a:ext cx="4807027" cy="1078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pPr algn="ctr">
              <a:defRPr sz="2800" spc="311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REFERRAL</a:t>
            </a:r>
          </a:p>
        </p:txBody>
      </p:sp>
      <p:sp>
        <p:nvSpPr>
          <p:cNvPr id="227" name="MATCHMAKING"/>
          <p:cNvSpPr txBox="1"/>
          <p:nvPr/>
        </p:nvSpPr>
        <p:spPr>
          <a:xfrm>
            <a:off x="12392179" y="8584762"/>
            <a:ext cx="4807028" cy="1078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pPr algn="ctr">
              <a:defRPr sz="2800" spc="311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MATCHMAKING</a:t>
            </a:r>
          </a:p>
        </p:txBody>
      </p:sp>
      <p:sp>
        <p:nvSpPr>
          <p:cNvPr id="228" name="COLLABORATION"/>
          <p:cNvSpPr txBox="1"/>
          <p:nvPr/>
        </p:nvSpPr>
        <p:spPr>
          <a:xfrm>
            <a:off x="17555252" y="9877807"/>
            <a:ext cx="4807028" cy="1078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pPr algn="ctr">
              <a:defRPr sz="2800" spc="311"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algn="ctr">
              <a:defRPr sz="2600" b="1" spc="288">
                <a:latin typeface="+mj-lt"/>
                <a:ea typeface="+mj-ea"/>
                <a:cs typeface="+mj-cs"/>
                <a:sym typeface="Helvetica"/>
              </a:defRPr>
            </a:pPr>
            <a:r>
              <a:t>COLLABORATION</a:t>
            </a:r>
          </a:p>
        </p:txBody>
      </p:sp>
      <p:sp>
        <p:nvSpPr>
          <p:cNvPr id="229" name="Group 1"/>
          <p:cNvSpPr txBox="1"/>
          <p:nvPr/>
        </p:nvSpPr>
        <p:spPr>
          <a:xfrm>
            <a:off x="2118075" y="10472851"/>
            <a:ext cx="4932982" cy="18711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pPr algn="ctr">
              <a:lnSpc>
                <a:spcPct val="120000"/>
              </a:lnSpc>
              <a:defRPr sz="2400" spc="257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Discussion of data science questions, resulting in ideas, guidance, tips and analysis.</a:t>
            </a:r>
          </a:p>
          <a:p>
            <a:pPr algn="ctr">
              <a:lnSpc>
                <a:spcPts val="3000"/>
              </a:lnSpc>
              <a:defRPr sz="2600" spc="278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sz="2100" b="1" spc="225">
              <a:latin typeface="Microsoft New Tai Lue"/>
              <a:ea typeface="Microsoft New Tai Lue"/>
              <a:cs typeface="Microsoft New Tai Lue"/>
              <a:sym typeface="Microsoft New Tai Lue"/>
            </a:endParaRPr>
          </a:p>
        </p:txBody>
      </p:sp>
      <p:sp>
        <p:nvSpPr>
          <p:cNvPr id="230" name="Rectangle 19"/>
          <p:cNvSpPr/>
          <p:nvPr/>
        </p:nvSpPr>
        <p:spPr>
          <a:xfrm>
            <a:off x="0" y="6"/>
            <a:ext cx="24371300" cy="886621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EEEFEE">
                  <a:alpha val="93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914400">
              <a:defRPr sz="1300">
                <a:latin typeface="Microsoft New Tai Lue"/>
                <a:ea typeface="Microsoft New Tai Lue"/>
                <a:cs typeface="Microsoft New Tai Lue"/>
                <a:sym typeface="Microsoft New Tai Lue"/>
              </a:defRPr>
            </a:pPr>
            <a:endParaRPr/>
          </a:p>
        </p:txBody>
      </p:sp>
      <p:pic>
        <p:nvPicPr>
          <p:cNvPr id="231" name="Picture 13" descr="Picture 13"/>
          <p:cNvPicPr>
            <a:picLocks noChangeAspect="1"/>
          </p:cNvPicPr>
          <p:nvPr/>
        </p:nvPicPr>
        <p:blipFill>
          <a:blip r:embed="rId2"/>
          <a:srcRect l="12042" t="11448" r="17198" b="13844"/>
          <a:stretch>
            <a:fillRect/>
          </a:stretch>
        </p:blipFill>
        <p:spPr>
          <a:xfrm>
            <a:off x="894290" y="169452"/>
            <a:ext cx="443813" cy="563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icture 27" descr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069" y="257111"/>
            <a:ext cx="6217158" cy="425170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TextBox 46"/>
          <p:cNvSpPr txBox="1"/>
          <p:nvPr/>
        </p:nvSpPr>
        <p:spPr>
          <a:xfrm>
            <a:off x="22599144" y="153506"/>
            <a:ext cx="695543" cy="579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000"/>
              </a:lnSpc>
              <a:defRPr sz="2800" spc="300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05</a:t>
            </a:r>
          </a:p>
        </p:txBody>
      </p:sp>
      <p:sp>
        <p:nvSpPr>
          <p:cNvPr id="234" name="TextBox 6"/>
          <p:cNvSpPr txBox="1"/>
          <p:nvPr/>
        </p:nvSpPr>
        <p:spPr>
          <a:xfrm>
            <a:off x="23325910" y="610540"/>
            <a:ext cx="336805" cy="487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21" tIns="91421" rIns="91421" bIns="91421">
            <a:spAutoFit/>
          </a:bodyPr>
          <a:lstStyle>
            <a:lvl1pPr algn="ctr">
              <a:defRPr sz="2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7</a:t>
            </a:r>
          </a:p>
        </p:txBody>
      </p:sp>
      <p:sp>
        <p:nvSpPr>
          <p:cNvPr id="235" name="Group 1"/>
          <p:cNvSpPr txBox="1"/>
          <p:nvPr/>
        </p:nvSpPr>
        <p:spPr>
          <a:xfrm>
            <a:off x="7311712" y="8080679"/>
            <a:ext cx="4932982" cy="3254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>
            <a:lvl1pPr algn="ctr">
              <a:lnSpc>
                <a:spcPct val="120000"/>
              </a:lnSpc>
              <a:defRPr sz="2400" spc="257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Discussion of data science questions, resulting in referral to other data lab.</a:t>
            </a:r>
            <a:endParaRPr sz="2100" b="1" spc="225">
              <a:latin typeface="Microsoft New Tai Lue"/>
              <a:ea typeface="Microsoft New Tai Lue"/>
              <a:cs typeface="Microsoft New Tai Lue"/>
              <a:sym typeface="Microsoft New Tai Lue"/>
            </a:endParaRPr>
          </a:p>
        </p:txBody>
      </p:sp>
      <p:sp>
        <p:nvSpPr>
          <p:cNvPr id="236" name="Group 1"/>
          <p:cNvSpPr txBox="1"/>
          <p:nvPr/>
        </p:nvSpPr>
        <p:spPr>
          <a:xfrm>
            <a:off x="12338991" y="10472851"/>
            <a:ext cx="4913403" cy="2414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pPr algn="ctr">
              <a:lnSpc>
                <a:spcPct val="120000"/>
              </a:lnSpc>
              <a:defRPr sz="2400" spc="257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Connection of researchers with common interests, and complementary skills for collaboration.</a:t>
            </a:r>
          </a:p>
          <a:p>
            <a:pPr algn="ctr">
              <a:lnSpc>
                <a:spcPts val="3000"/>
              </a:lnSpc>
              <a:defRPr sz="2600" spc="278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sz="2100" b="1" spc="225">
              <a:latin typeface="Microsoft New Tai Lue"/>
              <a:ea typeface="Microsoft New Tai Lue"/>
              <a:cs typeface="Microsoft New Tai Lue"/>
              <a:sym typeface="Microsoft New Tai Lue"/>
            </a:endParaRPr>
          </a:p>
        </p:txBody>
      </p:sp>
      <p:sp>
        <p:nvSpPr>
          <p:cNvPr id="237" name="Group 1"/>
          <p:cNvSpPr txBox="1"/>
          <p:nvPr/>
        </p:nvSpPr>
        <p:spPr>
          <a:xfrm>
            <a:off x="17346691" y="7769377"/>
            <a:ext cx="5058934" cy="2414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pPr algn="ctr">
              <a:lnSpc>
                <a:spcPct val="120000"/>
              </a:lnSpc>
              <a:defRPr sz="2400" spc="257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Collaboration with HeaDS Data Lab (agreement on payment and/or co-authorships before-hand).</a:t>
            </a:r>
          </a:p>
          <a:p>
            <a:pPr algn="ctr">
              <a:lnSpc>
                <a:spcPts val="3000"/>
              </a:lnSpc>
              <a:defRPr sz="2600" spc="278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sz="2100" b="1" spc="225">
              <a:latin typeface="Microsoft New Tai Lue"/>
              <a:ea typeface="Microsoft New Tai Lue"/>
              <a:cs typeface="Microsoft New Tai Lue"/>
              <a:sym typeface="Microsoft New Tai Lue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Box 6"/>
          <p:cNvSpPr txBox="1">
            <a:spLocks noGrp="1"/>
          </p:cNvSpPr>
          <p:nvPr>
            <p:ph type="sldNum" sz="quarter" idx="4294967295"/>
          </p:nvPr>
        </p:nvSpPr>
        <p:spPr>
          <a:xfrm>
            <a:off x="23325910" y="610540"/>
            <a:ext cx="336806" cy="487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 anchor="t"/>
          <a:lstStyle>
            <a:lvl1pPr algn="ctr">
              <a:defRPr sz="2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40" name="RESEARCH"/>
          <p:cNvSpPr txBox="1"/>
          <p:nvPr/>
        </p:nvSpPr>
        <p:spPr>
          <a:xfrm>
            <a:off x="13422478" y="220943"/>
            <a:ext cx="3225933" cy="637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pc="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RESEARCH</a:t>
            </a:r>
          </a:p>
        </p:txBody>
      </p:sp>
      <p:grpSp>
        <p:nvGrpSpPr>
          <p:cNvPr id="250" name="Group"/>
          <p:cNvGrpSpPr/>
          <p:nvPr/>
        </p:nvGrpSpPr>
        <p:grpSpPr>
          <a:xfrm>
            <a:off x="1188829" y="5476630"/>
            <a:ext cx="8556763" cy="7131850"/>
            <a:chOff x="0" y="0"/>
            <a:chExt cx="8556761" cy="7131848"/>
          </a:xfrm>
        </p:grpSpPr>
        <p:sp>
          <p:nvSpPr>
            <p:cNvPr id="241" name="Freeform 8"/>
            <p:cNvSpPr/>
            <p:nvPr/>
          </p:nvSpPr>
          <p:spPr>
            <a:xfrm>
              <a:off x="1433834" y="3842358"/>
              <a:ext cx="5728228" cy="1769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126" y="14474"/>
                    <a:pt x="2126" y="14474"/>
                    <a:pt x="2126" y="14474"/>
                  </a:cubicBezTo>
                  <a:cubicBezTo>
                    <a:pt x="2160" y="14474"/>
                    <a:pt x="2160" y="14474"/>
                    <a:pt x="2160" y="14474"/>
                  </a:cubicBezTo>
                  <a:cubicBezTo>
                    <a:pt x="2160" y="14474"/>
                    <a:pt x="2160" y="14474"/>
                    <a:pt x="2160" y="14586"/>
                  </a:cubicBezTo>
                  <a:cubicBezTo>
                    <a:pt x="2363" y="15922"/>
                    <a:pt x="2363" y="15922"/>
                    <a:pt x="2363" y="15922"/>
                  </a:cubicBezTo>
                  <a:cubicBezTo>
                    <a:pt x="3139" y="18928"/>
                    <a:pt x="6345" y="21600"/>
                    <a:pt x="10800" y="21600"/>
                  </a:cubicBezTo>
                  <a:cubicBezTo>
                    <a:pt x="15255" y="21600"/>
                    <a:pt x="18461" y="18928"/>
                    <a:pt x="19271" y="15922"/>
                  </a:cubicBezTo>
                  <a:cubicBezTo>
                    <a:pt x="19474" y="14586"/>
                    <a:pt x="19474" y="14586"/>
                    <a:pt x="19474" y="14586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19474" y="14474"/>
                    <a:pt x="19474" y="14474"/>
                    <a:pt x="19474" y="14474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811" y="3229"/>
                    <a:pt x="15255" y="5122"/>
                    <a:pt x="10800" y="5122"/>
                  </a:cubicBezTo>
                  <a:cubicBezTo>
                    <a:pt x="6379" y="5122"/>
                    <a:pt x="1789" y="3229"/>
                    <a:pt x="0" y="0"/>
                  </a:cubicBezTo>
                  <a:close/>
                </a:path>
              </a:pathLst>
            </a:custGeom>
            <a:solidFill>
              <a:srgbClr val="437397">
                <a:alpha val="6399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42" name="Freeform 9"/>
            <p:cNvSpPr/>
            <p:nvPr/>
          </p:nvSpPr>
          <p:spPr>
            <a:xfrm>
              <a:off x="2141858" y="5402061"/>
              <a:ext cx="4319298" cy="1729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728" y="14211"/>
                    <a:pt x="2728" y="14211"/>
                    <a:pt x="2728" y="14211"/>
                  </a:cubicBezTo>
                  <a:cubicBezTo>
                    <a:pt x="2773" y="14324"/>
                    <a:pt x="2773" y="14438"/>
                    <a:pt x="2817" y="14552"/>
                  </a:cubicBezTo>
                  <a:cubicBezTo>
                    <a:pt x="3130" y="16371"/>
                    <a:pt x="3130" y="16371"/>
                    <a:pt x="3130" y="16371"/>
                  </a:cubicBezTo>
                  <a:cubicBezTo>
                    <a:pt x="4159" y="19326"/>
                    <a:pt x="7245" y="21600"/>
                    <a:pt x="10778" y="21600"/>
                  </a:cubicBezTo>
                  <a:cubicBezTo>
                    <a:pt x="14311" y="21600"/>
                    <a:pt x="17396" y="19326"/>
                    <a:pt x="18425" y="16371"/>
                  </a:cubicBezTo>
                  <a:cubicBezTo>
                    <a:pt x="18783" y="14552"/>
                    <a:pt x="18783" y="14552"/>
                    <a:pt x="18783" y="14552"/>
                  </a:cubicBezTo>
                  <a:cubicBezTo>
                    <a:pt x="18827" y="14438"/>
                    <a:pt x="18827" y="14324"/>
                    <a:pt x="18827" y="14211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543" y="2956"/>
                    <a:pt x="15116" y="4661"/>
                    <a:pt x="10778" y="4661"/>
                  </a:cubicBezTo>
                  <a:cubicBezTo>
                    <a:pt x="6440" y="4661"/>
                    <a:pt x="2012" y="2956"/>
                    <a:pt x="0" y="0"/>
                  </a:cubicBezTo>
                  <a:close/>
                </a:path>
              </a:pathLst>
            </a:custGeom>
            <a:solidFill>
              <a:srgbClr val="A66418">
                <a:alpha val="583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43" name="Freeform 11"/>
            <p:cNvSpPr/>
            <p:nvPr/>
          </p:nvSpPr>
          <p:spPr>
            <a:xfrm>
              <a:off x="46251" y="773622"/>
              <a:ext cx="8510511" cy="1802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590" y="15709"/>
                    <a:pt x="1590" y="15709"/>
                    <a:pt x="1590" y="15709"/>
                  </a:cubicBezTo>
                  <a:cubicBezTo>
                    <a:pt x="2294" y="18655"/>
                    <a:pt x="5883" y="21600"/>
                    <a:pt x="10789" y="21600"/>
                  </a:cubicBezTo>
                  <a:cubicBezTo>
                    <a:pt x="15717" y="21600"/>
                    <a:pt x="19283" y="18655"/>
                    <a:pt x="20010" y="15709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010" y="3491"/>
                    <a:pt x="15286" y="5455"/>
                    <a:pt x="10789" y="5455"/>
                  </a:cubicBezTo>
                  <a:cubicBezTo>
                    <a:pt x="6291" y="5455"/>
                    <a:pt x="1567" y="3491"/>
                    <a:pt x="0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44" name="Freeform 13"/>
            <p:cNvSpPr/>
            <p:nvPr/>
          </p:nvSpPr>
          <p:spPr>
            <a:xfrm>
              <a:off x="736484" y="2304369"/>
              <a:ext cx="7122928" cy="1794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473"/>
                    <a:pt x="1764" y="14473"/>
                    <a:pt x="1764" y="14473"/>
                  </a:cubicBezTo>
                  <a:cubicBezTo>
                    <a:pt x="1764" y="14583"/>
                    <a:pt x="1764" y="14583"/>
                    <a:pt x="1764" y="14583"/>
                  </a:cubicBezTo>
                  <a:cubicBezTo>
                    <a:pt x="1899" y="15570"/>
                    <a:pt x="1899" y="15570"/>
                    <a:pt x="1899" y="15570"/>
                  </a:cubicBezTo>
                  <a:cubicBezTo>
                    <a:pt x="2578" y="18640"/>
                    <a:pt x="5997" y="21600"/>
                    <a:pt x="10800" y="21600"/>
                  </a:cubicBezTo>
                  <a:cubicBezTo>
                    <a:pt x="15630" y="21600"/>
                    <a:pt x="19049" y="18640"/>
                    <a:pt x="19728" y="15570"/>
                  </a:cubicBezTo>
                  <a:cubicBezTo>
                    <a:pt x="19863" y="14583"/>
                    <a:pt x="19863" y="14583"/>
                    <a:pt x="19863" y="1458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19863" y="14473"/>
                    <a:pt x="19863" y="14473"/>
                    <a:pt x="19863" y="14473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945" y="3399"/>
                    <a:pt x="15250" y="5263"/>
                    <a:pt x="10800" y="5263"/>
                  </a:cubicBezTo>
                  <a:cubicBezTo>
                    <a:pt x="6350" y="5263"/>
                    <a:pt x="1682" y="3399"/>
                    <a:pt x="0" y="0"/>
                  </a:cubicBezTo>
                  <a:close/>
                </a:path>
              </a:pathLst>
            </a:custGeom>
            <a:solidFill>
              <a:srgbClr val="3D698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45" name="Oval 14"/>
            <p:cNvSpPr/>
            <p:nvPr/>
          </p:nvSpPr>
          <p:spPr>
            <a:xfrm>
              <a:off x="0" y="0"/>
              <a:ext cx="8510510" cy="1088458"/>
            </a:xfrm>
            <a:prstGeom prst="ellipse">
              <a:avLst/>
            </a:prstGeom>
            <a:solidFill>
              <a:srgbClr val="435368">
                <a:alpha val="8715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46" name="COURSES"/>
            <p:cNvSpPr txBox="1"/>
            <p:nvPr/>
          </p:nvSpPr>
          <p:spPr>
            <a:xfrm>
              <a:off x="1951774" y="1529797"/>
              <a:ext cx="4653212" cy="5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defRPr sz="2800" b="1" spc="311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COURSES</a:t>
              </a:r>
            </a:p>
          </p:txBody>
        </p:sp>
        <p:sp>
          <p:nvSpPr>
            <p:cNvPr id="247" name="WORKSHOPS"/>
            <p:cNvSpPr txBox="1"/>
            <p:nvPr/>
          </p:nvSpPr>
          <p:spPr>
            <a:xfrm>
              <a:off x="1971342" y="3158509"/>
              <a:ext cx="4653212" cy="5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defRPr sz="2800" b="1" spc="311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WORKSHOPS</a:t>
              </a:r>
            </a:p>
          </p:txBody>
        </p:sp>
        <p:sp>
          <p:nvSpPr>
            <p:cNvPr id="248" name="SEMINARS"/>
            <p:cNvSpPr txBox="1"/>
            <p:nvPr/>
          </p:nvSpPr>
          <p:spPr>
            <a:xfrm>
              <a:off x="1983126" y="4685622"/>
              <a:ext cx="4653212" cy="5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defRPr sz="2800" b="1" spc="311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SEMINARS</a:t>
              </a:r>
            </a:p>
          </p:txBody>
        </p:sp>
        <p:sp>
          <p:nvSpPr>
            <p:cNvPr id="249" name="CONFERENCES"/>
            <p:cNvSpPr txBox="1"/>
            <p:nvPr/>
          </p:nvSpPr>
          <p:spPr>
            <a:xfrm>
              <a:off x="2006695" y="6123835"/>
              <a:ext cx="4653212" cy="4851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ctr">
                <a:defRPr sz="2600" b="1" spc="288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CONFERENCES</a:t>
              </a:r>
            </a:p>
          </p:txBody>
        </p:sp>
      </p:grpSp>
      <p:sp>
        <p:nvSpPr>
          <p:cNvPr id="251" name="Group 1"/>
          <p:cNvSpPr txBox="1"/>
          <p:nvPr/>
        </p:nvSpPr>
        <p:spPr>
          <a:xfrm>
            <a:off x="11141895" y="4531242"/>
            <a:ext cx="10317922" cy="1087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000"/>
              </a:lnSpc>
              <a:defRPr sz="2800" b="1" spc="300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lvl1pPr>
            <a:lvl2pPr marL="661736" indent="-280734">
              <a:lnSpc>
                <a:spcPts val="4000"/>
              </a:lnSpc>
              <a:buSzPct val="100000"/>
              <a:buChar char="•"/>
              <a:defRPr sz="2800" spc="300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lvl2pPr>
          </a:lstStyle>
          <a:p>
            <a:r>
              <a:t>Course Coordination:</a:t>
            </a:r>
          </a:p>
          <a:p>
            <a:pPr lvl="1"/>
            <a:r>
              <a:t>Python Tsunami, Spring 2021 (two times).</a:t>
            </a:r>
          </a:p>
        </p:txBody>
      </p:sp>
      <p:sp>
        <p:nvSpPr>
          <p:cNvPr id="252" name="Rectangle"/>
          <p:cNvSpPr/>
          <p:nvPr/>
        </p:nvSpPr>
        <p:spPr>
          <a:xfrm>
            <a:off x="5378448" y="4845136"/>
            <a:ext cx="5357754" cy="58035"/>
          </a:xfrm>
          <a:prstGeom prst="rect">
            <a:avLst/>
          </a:prstGeom>
          <a:solidFill>
            <a:srgbClr val="525067"/>
          </a:solidFill>
          <a:ln w="12700">
            <a:solidFill>
              <a:srgbClr val="525067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253" name="Arrow"/>
          <p:cNvSpPr/>
          <p:nvPr/>
        </p:nvSpPr>
        <p:spPr>
          <a:xfrm rot="16200000" flipH="1">
            <a:off x="4836674" y="5330330"/>
            <a:ext cx="1144392" cy="196440"/>
          </a:xfrm>
          <a:prstGeom prst="rightArrow">
            <a:avLst>
              <a:gd name="adj1" fmla="val 31158"/>
              <a:gd name="adj2" fmla="val 68954"/>
            </a:avLst>
          </a:prstGeom>
          <a:solidFill>
            <a:srgbClr val="525067"/>
          </a:solidFill>
          <a:ln w="12700">
            <a:solidFill>
              <a:srgbClr val="525067"/>
            </a:solidFill>
            <a:miter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254" name="Rectangle 19"/>
          <p:cNvSpPr/>
          <p:nvPr/>
        </p:nvSpPr>
        <p:spPr>
          <a:xfrm>
            <a:off x="0" y="6"/>
            <a:ext cx="24371300" cy="886621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EEEFEE">
                  <a:alpha val="93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914400">
              <a:defRPr sz="1300">
                <a:latin typeface="Microsoft New Tai Lue"/>
                <a:ea typeface="Microsoft New Tai Lue"/>
                <a:cs typeface="Microsoft New Tai Lue"/>
                <a:sym typeface="Microsoft New Tai Lue"/>
              </a:defRPr>
            </a:pPr>
            <a:endParaRPr/>
          </a:p>
        </p:txBody>
      </p:sp>
      <p:pic>
        <p:nvPicPr>
          <p:cNvPr id="255" name="Picture 13" descr="Picture 13"/>
          <p:cNvPicPr>
            <a:picLocks noChangeAspect="1"/>
          </p:cNvPicPr>
          <p:nvPr/>
        </p:nvPicPr>
        <p:blipFill>
          <a:blip r:embed="rId2"/>
          <a:srcRect l="12042" t="11448" r="17198" b="13844"/>
          <a:stretch>
            <a:fillRect/>
          </a:stretch>
        </p:blipFill>
        <p:spPr>
          <a:xfrm>
            <a:off x="894290" y="169452"/>
            <a:ext cx="443813" cy="563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Picture 27" descr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069" y="257111"/>
            <a:ext cx="6217158" cy="425170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TextBox 46"/>
          <p:cNvSpPr txBox="1"/>
          <p:nvPr/>
        </p:nvSpPr>
        <p:spPr>
          <a:xfrm>
            <a:off x="22599144" y="153506"/>
            <a:ext cx="695543" cy="579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ts val="4000"/>
              </a:lnSpc>
              <a:defRPr sz="2800" spc="300">
                <a:solidFill>
                  <a:srgbClr val="737572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06</a:t>
            </a:r>
          </a:p>
        </p:txBody>
      </p:sp>
      <p:sp>
        <p:nvSpPr>
          <p:cNvPr id="258" name="TextBox 6"/>
          <p:cNvSpPr txBox="1"/>
          <p:nvPr/>
        </p:nvSpPr>
        <p:spPr>
          <a:xfrm>
            <a:off x="23325910" y="610540"/>
            <a:ext cx="336805" cy="487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21" tIns="91421" rIns="91421" bIns="91421">
            <a:spAutoFit/>
          </a:bodyPr>
          <a:lstStyle>
            <a:lvl1pPr algn="ctr">
              <a:defRPr sz="2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9</a:t>
            </a:r>
          </a:p>
        </p:txBody>
      </p:sp>
      <p:grpSp>
        <p:nvGrpSpPr>
          <p:cNvPr id="261" name="Group 11"/>
          <p:cNvGrpSpPr/>
          <p:nvPr/>
        </p:nvGrpSpPr>
        <p:grpSpPr>
          <a:xfrm>
            <a:off x="1396999" y="2006599"/>
            <a:ext cx="19032627" cy="1742438"/>
            <a:chOff x="0" y="0"/>
            <a:chExt cx="19032625" cy="1742436"/>
          </a:xfrm>
        </p:grpSpPr>
        <p:sp>
          <p:nvSpPr>
            <p:cNvPr id="259" name="TextBox 12"/>
            <p:cNvSpPr txBox="1"/>
            <p:nvPr/>
          </p:nvSpPr>
          <p:spPr>
            <a:xfrm>
              <a:off x="-1" y="0"/>
              <a:ext cx="19032627" cy="17424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defRPr sz="5400" spc="600">
                  <a:solidFill>
                    <a:srgbClr val="2B2C2B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  <a:p>
              <a:pPr>
                <a:defRPr sz="5400" spc="600">
                  <a:solidFill>
                    <a:srgbClr val="2B2C2B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DATA SCIENCE LAB - COURSES</a:t>
              </a:r>
            </a:p>
          </p:txBody>
        </p:sp>
        <p:sp>
          <p:nvSpPr>
            <p:cNvPr id="260" name="TextBox 13"/>
            <p:cNvSpPr txBox="1"/>
            <p:nvPr/>
          </p:nvSpPr>
          <p:spPr>
            <a:xfrm>
              <a:off x="35235" y="223455"/>
              <a:ext cx="9235647" cy="6785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>
                <a:defRPr sz="1400" spc="7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CENTER FOR HEALTH DATA SCIENCE</a:t>
              </a:r>
            </a:p>
          </p:txBody>
        </p:sp>
      </p:grpSp>
      <p:grpSp>
        <p:nvGrpSpPr>
          <p:cNvPr id="268" name="Group"/>
          <p:cNvGrpSpPr/>
          <p:nvPr/>
        </p:nvGrpSpPr>
        <p:grpSpPr>
          <a:xfrm>
            <a:off x="21697689" y="4801268"/>
            <a:ext cx="1397786" cy="1395736"/>
            <a:chOff x="0" y="-76200"/>
            <a:chExt cx="1397785" cy="1395735"/>
          </a:xfrm>
        </p:grpSpPr>
        <p:sp>
          <p:nvSpPr>
            <p:cNvPr id="262" name="Oval 7"/>
            <p:cNvSpPr/>
            <p:nvPr/>
          </p:nvSpPr>
          <p:spPr>
            <a:xfrm rot="16200000">
              <a:off x="1025" y="-77226"/>
              <a:ext cx="1395736" cy="1397786"/>
            </a:xfrm>
            <a:prstGeom prst="ellipse">
              <a:avLst/>
            </a:prstGeom>
            <a:solidFill>
              <a:srgbClr val="89A8A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grpSp>
          <p:nvGrpSpPr>
            <p:cNvPr id="267" name="Group"/>
            <p:cNvGrpSpPr/>
            <p:nvPr/>
          </p:nvGrpSpPr>
          <p:grpSpPr>
            <a:xfrm>
              <a:off x="187016" y="167732"/>
              <a:ext cx="1021705" cy="1060272"/>
              <a:chOff x="69" y="0"/>
              <a:chExt cx="1021703" cy="1060271"/>
            </a:xfrm>
          </p:grpSpPr>
          <p:sp>
            <p:nvSpPr>
              <p:cNvPr id="263" name="Shape"/>
              <p:cNvSpPr/>
              <p:nvPr/>
            </p:nvSpPr>
            <p:spPr>
              <a:xfrm>
                <a:off x="69" y="0"/>
                <a:ext cx="741474" cy="7228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8" extrusionOk="0">
                    <a:moveTo>
                      <a:pt x="8130" y="7120"/>
                    </a:moveTo>
                    <a:lnTo>
                      <a:pt x="8056" y="5062"/>
                    </a:lnTo>
                    <a:cubicBezTo>
                      <a:pt x="8043" y="4703"/>
                      <a:pt x="8069" y="4343"/>
                      <a:pt x="8132" y="3990"/>
                    </a:cubicBezTo>
                    <a:cubicBezTo>
                      <a:pt x="8281" y="3163"/>
                      <a:pt x="8633" y="2386"/>
                      <a:pt x="9180" y="1761"/>
                    </a:cubicBezTo>
                    <a:cubicBezTo>
                      <a:pt x="9609" y="1272"/>
                      <a:pt x="10144" y="893"/>
                      <a:pt x="10743" y="655"/>
                    </a:cubicBezTo>
                    <a:cubicBezTo>
                      <a:pt x="11322" y="461"/>
                      <a:pt x="11913" y="310"/>
                      <a:pt x="12513" y="201"/>
                    </a:cubicBezTo>
                    <a:cubicBezTo>
                      <a:pt x="13175" y="82"/>
                      <a:pt x="13846" y="15"/>
                      <a:pt x="14518" y="3"/>
                    </a:cubicBezTo>
                    <a:cubicBezTo>
                      <a:pt x="15265" y="-12"/>
                      <a:pt x="16011" y="34"/>
                      <a:pt x="16750" y="141"/>
                    </a:cubicBezTo>
                    <a:cubicBezTo>
                      <a:pt x="17528" y="252"/>
                      <a:pt x="18294" y="431"/>
                      <a:pt x="19043" y="673"/>
                    </a:cubicBezTo>
                    <a:cubicBezTo>
                      <a:pt x="19487" y="825"/>
                      <a:pt x="19899" y="1061"/>
                      <a:pt x="20257" y="1370"/>
                    </a:cubicBezTo>
                    <a:cubicBezTo>
                      <a:pt x="20850" y="1881"/>
                      <a:pt x="21273" y="2568"/>
                      <a:pt x="21470" y="3337"/>
                    </a:cubicBezTo>
                    <a:cubicBezTo>
                      <a:pt x="21543" y="3622"/>
                      <a:pt x="21584" y="3914"/>
                      <a:pt x="21591" y="4209"/>
                    </a:cubicBezTo>
                    <a:lnTo>
                      <a:pt x="21549" y="10982"/>
                    </a:lnTo>
                    <a:cubicBezTo>
                      <a:pt x="21543" y="11398"/>
                      <a:pt x="21540" y="11813"/>
                      <a:pt x="21539" y="12228"/>
                    </a:cubicBezTo>
                    <a:cubicBezTo>
                      <a:pt x="21539" y="12641"/>
                      <a:pt x="21540" y="13057"/>
                      <a:pt x="21447" y="13459"/>
                    </a:cubicBezTo>
                    <a:cubicBezTo>
                      <a:pt x="21340" y="13922"/>
                      <a:pt x="21113" y="14346"/>
                      <a:pt x="20789" y="14687"/>
                    </a:cubicBezTo>
                    <a:cubicBezTo>
                      <a:pt x="20517" y="14965"/>
                      <a:pt x="20190" y="15179"/>
                      <a:pt x="19830" y="15315"/>
                    </a:cubicBezTo>
                    <a:cubicBezTo>
                      <a:pt x="19488" y="15444"/>
                      <a:pt x="19125" y="15500"/>
                      <a:pt x="18762" y="15479"/>
                    </a:cubicBezTo>
                    <a:cubicBezTo>
                      <a:pt x="17599" y="15486"/>
                      <a:pt x="16436" y="15492"/>
                      <a:pt x="15273" y="15497"/>
                    </a:cubicBezTo>
                    <a:cubicBezTo>
                      <a:pt x="14408" y="15501"/>
                      <a:pt x="13543" y="15505"/>
                      <a:pt x="12678" y="15509"/>
                    </a:cubicBezTo>
                    <a:lnTo>
                      <a:pt x="10309" y="15578"/>
                    </a:lnTo>
                    <a:cubicBezTo>
                      <a:pt x="9682" y="15658"/>
                      <a:pt x="9094" y="15933"/>
                      <a:pt x="8626" y="16368"/>
                    </a:cubicBezTo>
                    <a:cubicBezTo>
                      <a:pt x="7962" y="16983"/>
                      <a:pt x="7588" y="17861"/>
                      <a:pt x="7599" y="18779"/>
                    </a:cubicBezTo>
                    <a:lnTo>
                      <a:pt x="7569" y="21583"/>
                    </a:lnTo>
                    <a:lnTo>
                      <a:pt x="4224" y="21588"/>
                    </a:lnTo>
                    <a:cubicBezTo>
                      <a:pt x="3667" y="21553"/>
                      <a:pt x="3122" y="21399"/>
                      <a:pt x="2625" y="21136"/>
                    </a:cubicBezTo>
                    <a:cubicBezTo>
                      <a:pt x="2142" y="20880"/>
                      <a:pt x="1714" y="20526"/>
                      <a:pt x="1367" y="20095"/>
                    </a:cubicBezTo>
                    <a:cubicBezTo>
                      <a:pt x="1054" y="19664"/>
                      <a:pt x="790" y="19197"/>
                      <a:pt x="580" y="18704"/>
                    </a:cubicBezTo>
                    <a:cubicBezTo>
                      <a:pt x="341" y="18141"/>
                      <a:pt x="175" y="17548"/>
                      <a:pt x="87" y="16941"/>
                    </a:cubicBezTo>
                    <a:cubicBezTo>
                      <a:pt x="19" y="16376"/>
                      <a:pt x="-9" y="15807"/>
                      <a:pt x="2" y="15238"/>
                    </a:cubicBezTo>
                    <a:cubicBezTo>
                      <a:pt x="13" y="14641"/>
                      <a:pt x="67" y="14045"/>
                      <a:pt x="164" y="13456"/>
                    </a:cubicBezTo>
                    <a:cubicBezTo>
                      <a:pt x="253" y="12859"/>
                      <a:pt x="428" y="12279"/>
                      <a:pt x="682" y="11735"/>
                    </a:cubicBezTo>
                    <a:cubicBezTo>
                      <a:pt x="928" y="11206"/>
                      <a:pt x="1248" y="10717"/>
                      <a:pt x="1630" y="10281"/>
                    </a:cubicBezTo>
                    <a:cubicBezTo>
                      <a:pt x="1919" y="9998"/>
                      <a:pt x="2256" y="9769"/>
                      <a:pt x="2623" y="9606"/>
                    </a:cubicBezTo>
                    <a:cubicBezTo>
                      <a:pt x="3035" y="9422"/>
                      <a:pt x="3479" y="9324"/>
                      <a:pt x="3929" y="9317"/>
                    </a:cubicBezTo>
                    <a:cubicBezTo>
                      <a:pt x="4908" y="9263"/>
                      <a:pt x="5888" y="9231"/>
                      <a:pt x="6868" y="9223"/>
                    </a:cubicBezTo>
                    <a:cubicBezTo>
                      <a:pt x="7823" y="9215"/>
                      <a:pt x="8778" y="9229"/>
                      <a:pt x="9733" y="9265"/>
                    </a:cubicBezTo>
                    <a:lnTo>
                      <a:pt x="15129" y="9215"/>
                    </a:lnTo>
                    <a:lnTo>
                      <a:pt x="15119" y="7108"/>
                    </a:lnTo>
                    <a:lnTo>
                      <a:pt x="8130" y="712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64" name="Shape"/>
              <p:cNvSpPr/>
              <p:nvPr/>
            </p:nvSpPr>
            <p:spPr>
              <a:xfrm rot="10800000">
                <a:off x="280299" y="337464"/>
                <a:ext cx="741474" cy="7228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8" extrusionOk="0">
                    <a:moveTo>
                      <a:pt x="8130" y="7120"/>
                    </a:moveTo>
                    <a:lnTo>
                      <a:pt x="8056" y="5062"/>
                    </a:lnTo>
                    <a:cubicBezTo>
                      <a:pt x="8043" y="4703"/>
                      <a:pt x="8069" y="4343"/>
                      <a:pt x="8132" y="3990"/>
                    </a:cubicBezTo>
                    <a:cubicBezTo>
                      <a:pt x="8281" y="3163"/>
                      <a:pt x="8633" y="2386"/>
                      <a:pt x="9180" y="1761"/>
                    </a:cubicBezTo>
                    <a:cubicBezTo>
                      <a:pt x="9609" y="1272"/>
                      <a:pt x="10144" y="893"/>
                      <a:pt x="10743" y="655"/>
                    </a:cubicBezTo>
                    <a:cubicBezTo>
                      <a:pt x="11322" y="461"/>
                      <a:pt x="11913" y="310"/>
                      <a:pt x="12513" y="201"/>
                    </a:cubicBezTo>
                    <a:cubicBezTo>
                      <a:pt x="13175" y="82"/>
                      <a:pt x="13846" y="15"/>
                      <a:pt x="14518" y="3"/>
                    </a:cubicBezTo>
                    <a:cubicBezTo>
                      <a:pt x="15265" y="-12"/>
                      <a:pt x="16011" y="34"/>
                      <a:pt x="16750" y="141"/>
                    </a:cubicBezTo>
                    <a:cubicBezTo>
                      <a:pt x="17528" y="252"/>
                      <a:pt x="18294" y="431"/>
                      <a:pt x="19043" y="673"/>
                    </a:cubicBezTo>
                    <a:cubicBezTo>
                      <a:pt x="19487" y="825"/>
                      <a:pt x="19899" y="1061"/>
                      <a:pt x="20257" y="1370"/>
                    </a:cubicBezTo>
                    <a:cubicBezTo>
                      <a:pt x="20850" y="1881"/>
                      <a:pt x="21273" y="2568"/>
                      <a:pt x="21470" y="3337"/>
                    </a:cubicBezTo>
                    <a:cubicBezTo>
                      <a:pt x="21543" y="3622"/>
                      <a:pt x="21584" y="3914"/>
                      <a:pt x="21591" y="4209"/>
                    </a:cubicBezTo>
                    <a:lnTo>
                      <a:pt x="21549" y="10982"/>
                    </a:lnTo>
                    <a:cubicBezTo>
                      <a:pt x="21543" y="11398"/>
                      <a:pt x="21540" y="11813"/>
                      <a:pt x="21539" y="12228"/>
                    </a:cubicBezTo>
                    <a:cubicBezTo>
                      <a:pt x="21539" y="12641"/>
                      <a:pt x="21540" y="13057"/>
                      <a:pt x="21447" y="13459"/>
                    </a:cubicBezTo>
                    <a:cubicBezTo>
                      <a:pt x="21340" y="13922"/>
                      <a:pt x="21113" y="14346"/>
                      <a:pt x="20789" y="14687"/>
                    </a:cubicBezTo>
                    <a:cubicBezTo>
                      <a:pt x="20517" y="14965"/>
                      <a:pt x="20190" y="15179"/>
                      <a:pt x="19830" y="15315"/>
                    </a:cubicBezTo>
                    <a:cubicBezTo>
                      <a:pt x="19488" y="15444"/>
                      <a:pt x="19125" y="15500"/>
                      <a:pt x="18762" y="15479"/>
                    </a:cubicBezTo>
                    <a:cubicBezTo>
                      <a:pt x="17599" y="15486"/>
                      <a:pt x="16436" y="15492"/>
                      <a:pt x="15273" y="15497"/>
                    </a:cubicBezTo>
                    <a:cubicBezTo>
                      <a:pt x="14408" y="15501"/>
                      <a:pt x="13543" y="15505"/>
                      <a:pt x="12678" y="15509"/>
                    </a:cubicBezTo>
                    <a:lnTo>
                      <a:pt x="10309" y="15578"/>
                    </a:lnTo>
                    <a:cubicBezTo>
                      <a:pt x="9676" y="15635"/>
                      <a:pt x="9082" y="15914"/>
                      <a:pt x="8626" y="16368"/>
                    </a:cubicBezTo>
                    <a:cubicBezTo>
                      <a:pt x="8265" y="16726"/>
                      <a:pt x="8012" y="17172"/>
                      <a:pt x="7841" y="17646"/>
                    </a:cubicBezTo>
                    <a:cubicBezTo>
                      <a:pt x="7712" y="18003"/>
                      <a:pt x="7629" y="18376"/>
                      <a:pt x="7570" y="18753"/>
                    </a:cubicBezTo>
                    <a:cubicBezTo>
                      <a:pt x="7509" y="19146"/>
                      <a:pt x="7473" y="19542"/>
                      <a:pt x="7462" y="19939"/>
                    </a:cubicBezTo>
                    <a:lnTo>
                      <a:pt x="7472" y="21578"/>
                    </a:lnTo>
                    <a:lnTo>
                      <a:pt x="4224" y="21588"/>
                    </a:lnTo>
                    <a:cubicBezTo>
                      <a:pt x="3667" y="21553"/>
                      <a:pt x="3122" y="21399"/>
                      <a:pt x="2625" y="21136"/>
                    </a:cubicBezTo>
                    <a:cubicBezTo>
                      <a:pt x="2142" y="20880"/>
                      <a:pt x="1714" y="20526"/>
                      <a:pt x="1367" y="20095"/>
                    </a:cubicBezTo>
                    <a:cubicBezTo>
                      <a:pt x="1054" y="19664"/>
                      <a:pt x="790" y="19197"/>
                      <a:pt x="580" y="18704"/>
                    </a:cubicBezTo>
                    <a:cubicBezTo>
                      <a:pt x="341" y="18141"/>
                      <a:pt x="175" y="17548"/>
                      <a:pt x="87" y="16941"/>
                    </a:cubicBezTo>
                    <a:cubicBezTo>
                      <a:pt x="19" y="16376"/>
                      <a:pt x="-9" y="15807"/>
                      <a:pt x="2" y="15238"/>
                    </a:cubicBezTo>
                    <a:cubicBezTo>
                      <a:pt x="13" y="14641"/>
                      <a:pt x="67" y="14045"/>
                      <a:pt x="164" y="13456"/>
                    </a:cubicBezTo>
                    <a:cubicBezTo>
                      <a:pt x="259" y="12860"/>
                      <a:pt x="433" y="12281"/>
                      <a:pt x="682" y="11735"/>
                    </a:cubicBezTo>
                    <a:cubicBezTo>
                      <a:pt x="938" y="11173"/>
                      <a:pt x="1270" y="10652"/>
                      <a:pt x="1669" y="10187"/>
                    </a:cubicBezTo>
                    <a:cubicBezTo>
                      <a:pt x="1957" y="9946"/>
                      <a:pt x="2279" y="9750"/>
                      <a:pt x="2623" y="9606"/>
                    </a:cubicBezTo>
                    <a:cubicBezTo>
                      <a:pt x="3038" y="9431"/>
                      <a:pt x="3480" y="9334"/>
                      <a:pt x="3929" y="9317"/>
                    </a:cubicBezTo>
                    <a:cubicBezTo>
                      <a:pt x="4908" y="9263"/>
                      <a:pt x="5888" y="9231"/>
                      <a:pt x="6868" y="9223"/>
                    </a:cubicBezTo>
                    <a:cubicBezTo>
                      <a:pt x="7823" y="9215"/>
                      <a:pt x="8778" y="9229"/>
                      <a:pt x="9733" y="9265"/>
                    </a:cubicBezTo>
                    <a:lnTo>
                      <a:pt x="15129" y="9215"/>
                    </a:lnTo>
                    <a:lnTo>
                      <a:pt x="15119" y="7108"/>
                    </a:lnTo>
                    <a:lnTo>
                      <a:pt x="8130" y="712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65" name="Circle"/>
              <p:cNvSpPr/>
              <p:nvPr/>
            </p:nvSpPr>
            <p:spPr>
              <a:xfrm>
                <a:off x="377154" y="53701"/>
                <a:ext cx="90372" cy="90372"/>
              </a:xfrm>
              <a:prstGeom prst="ellipse">
                <a:avLst/>
              </a:prstGeom>
              <a:solidFill>
                <a:srgbClr val="89A8A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66" name="Circle"/>
              <p:cNvSpPr/>
              <p:nvPr/>
            </p:nvSpPr>
            <p:spPr>
              <a:xfrm>
                <a:off x="565844" y="904620"/>
                <a:ext cx="90372" cy="90373"/>
              </a:xfrm>
              <a:prstGeom prst="ellipse">
                <a:avLst/>
              </a:prstGeom>
              <a:solidFill>
                <a:srgbClr val="89A8A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 defTabSz="825500">
                  <a:defRPr sz="3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</p:grpSp>
      </p:grpSp>
      <p:grpSp>
        <p:nvGrpSpPr>
          <p:cNvPr id="274" name="Group"/>
          <p:cNvGrpSpPr/>
          <p:nvPr/>
        </p:nvGrpSpPr>
        <p:grpSpPr>
          <a:xfrm>
            <a:off x="11155985" y="6095954"/>
            <a:ext cx="11997744" cy="2084162"/>
            <a:chOff x="0" y="0"/>
            <a:chExt cx="11997742" cy="2084160"/>
          </a:xfrm>
        </p:grpSpPr>
        <p:grpSp>
          <p:nvGrpSpPr>
            <p:cNvPr id="272" name="Group"/>
            <p:cNvGrpSpPr/>
            <p:nvPr/>
          </p:nvGrpSpPr>
          <p:grpSpPr>
            <a:xfrm>
              <a:off x="10458050" y="354375"/>
              <a:ext cx="1539693" cy="1729786"/>
              <a:chOff x="0" y="0"/>
              <a:chExt cx="1539692" cy="1729784"/>
            </a:xfrm>
          </p:grpSpPr>
          <p:sp>
            <p:nvSpPr>
              <p:cNvPr id="269" name="Oval"/>
              <p:cNvSpPr/>
              <p:nvPr/>
            </p:nvSpPr>
            <p:spPr>
              <a:xfrm>
                <a:off x="-1" y="110524"/>
                <a:ext cx="1498836" cy="940147"/>
              </a:xfrm>
              <a:prstGeom prst="ellipse">
                <a:avLst/>
              </a:prstGeom>
              <a:solidFill>
                <a:srgbClr val="7FA287"/>
              </a:solidFill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solidFill>
                      <a:srgbClr val="081920">
                        <a:alpha val="79895"/>
                      </a:srgbClr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70" name="Oval"/>
              <p:cNvSpPr/>
              <p:nvPr/>
            </p:nvSpPr>
            <p:spPr>
              <a:xfrm>
                <a:off x="442318" y="325192"/>
                <a:ext cx="998563" cy="637481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584200">
                  <a:defRPr sz="2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71" name="R"/>
              <p:cNvSpPr txBox="1"/>
              <p:nvPr/>
            </p:nvSpPr>
            <p:spPr>
              <a:xfrm>
                <a:off x="550845" y="0"/>
                <a:ext cx="988848" cy="17297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>
                <a:outerShdw blurRad="101600" dist="50800" dir="5400000" rotWithShape="0">
                  <a:srgbClr val="000000">
                    <a:alpha val="2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ctr" defTabSz="584200">
                  <a:defRPr sz="7500" b="1">
                    <a:solidFill>
                      <a:srgbClr val="20444B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r>
                  <a:t>R</a:t>
                </a:r>
              </a:p>
            </p:txBody>
          </p:sp>
        </p:grpSp>
        <p:sp>
          <p:nvSpPr>
            <p:cNvPr id="273" name="Group 1"/>
            <p:cNvSpPr/>
            <p:nvPr/>
          </p:nvSpPr>
          <p:spPr>
            <a:xfrm>
              <a:off x="0" y="0"/>
              <a:ext cx="10317922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lnSpc>
                  <a:spcPts val="4000"/>
                </a:lnSpc>
                <a:defRPr sz="2800" b="1" spc="3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R courses:</a:t>
              </a:r>
            </a:p>
            <a:p>
              <a:pPr marL="661736" lvl="1" indent="-280734">
                <a:lnSpc>
                  <a:spcPts val="4000"/>
                </a:lnSpc>
                <a:buSzPct val="100000"/>
                <a:buChar char="•"/>
                <a:defRPr sz="2800" spc="3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From Excel to R (module 1) - Right now!</a:t>
              </a:r>
              <a:endParaRPr b="1"/>
            </a:p>
            <a:p>
              <a:pPr marL="661736" lvl="1" indent="-280734">
                <a:lnSpc>
                  <a:spcPts val="4000"/>
                </a:lnSpc>
                <a:buSzPct val="100000"/>
                <a:buChar char="•"/>
                <a:defRPr sz="2800" spc="3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More R modules in collaboration biostatistics.</a:t>
              </a:r>
            </a:p>
          </p:txBody>
        </p:sp>
      </p:grpSp>
      <p:grpSp>
        <p:nvGrpSpPr>
          <p:cNvPr id="277" name="Group"/>
          <p:cNvGrpSpPr/>
          <p:nvPr/>
        </p:nvGrpSpPr>
        <p:grpSpPr>
          <a:xfrm>
            <a:off x="11155985" y="8022723"/>
            <a:ext cx="11939589" cy="1345181"/>
            <a:chOff x="0" y="0"/>
            <a:chExt cx="11939587" cy="1345179"/>
          </a:xfrm>
        </p:grpSpPr>
        <p:pic>
          <p:nvPicPr>
            <p:cNvPr id="275" name="github-mark.png" descr="github-mark.png"/>
            <p:cNvPicPr>
              <a:picLocks/>
            </p:cNvPicPr>
            <p:nvPr/>
          </p:nvPicPr>
          <p:blipFill>
            <a:blip r:embed="rId4"/>
            <a:srcRect l="23538" r="22429"/>
            <a:stretch>
              <a:fillRect/>
            </a:stretch>
          </p:blipFill>
          <p:spPr>
            <a:xfrm>
              <a:off x="10541699" y="0"/>
              <a:ext cx="1397889" cy="13451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6" name="Group 1"/>
            <p:cNvSpPr/>
            <p:nvPr/>
          </p:nvSpPr>
          <p:spPr>
            <a:xfrm>
              <a:off x="0" y="247422"/>
              <a:ext cx="10317922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000"/>
                </a:lnSpc>
                <a:defRPr sz="2800" b="1" spc="3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  <a:lvl2pPr marL="661736" indent="-280734">
                <a:lnSpc>
                  <a:spcPts val="4000"/>
                </a:lnSpc>
                <a:buSzPct val="100000"/>
                <a:buChar char="•"/>
                <a:defRPr sz="2800" spc="3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lvl2pPr>
            </a:lstStyle>
            <a:p>
              <a:r>
                <a:t>Git/Github Workshop (Reproducible Science):</a:t>
              </a:r>
            </a:p>
            <a:p>
              <a:pPr lvl="1"/>
              <a:r>
                <a:t>April, 2021.</a:t>
              </a:r>
            </a:p>
          </p:txBody>
        </p:sp>
      </p:grpSp>
      <p:grpSp>
        <p:nvGrpSpPr>
          <p:cNvPr id="301" name="Group"/>
          <p:cNvGrpSpPr/>
          <p:nvPr/>
        </p:nvGrpSpPr>
        <p:grpSpPr>
          <a:xfrm>
            <a:off x="11155985" y="11418132"/>
            <a:ext cx="11914092" cy="1339865"/>
            <a:chOff x="0" y="0"/>
            <a:chExt cx="11914091" cy="1339863"/>
          </a:xfrm>
        </p:grpSpPr>
        <p:sp>
          <p:nvSpPr>
            <p:cNvPr id="278" name="Circle"/>
            <p:cNvSpPr/>
            <p:nvPr/>
          </p:nvSpPr>
          <p:spPr>
            <a:xfrm>
              <a:off x="10567103" y="0"/>
              <a:ext cx="1346988" cy="1339863"/>
            </a:xfrm>
            <a:prstGeom prst="ellipse">
              <a:avLst/>
            </a:prstGeom>
            <a:solidFill>
              <a:srgbClr val="4242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300" name="Group 1"/>
            <p:cNvSpPr/>
            <p:nvPr/>
          </p:nvSpPr>
          <p:spPr>
            <a:xfrm>
              <a:off x="0" y="24522"/>
              <a:ext cx="10317922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000"/>
                </a:lnSpc>
                <a:defRPr sz="2800" b="1" spc="3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  <a:lvl2pPr marL="661736" indent="-280734">
                <a:lnSpc>
                  <a:spcPts val="4000"/>
                </a:lnSpc>
                <a:buSzPct val="100000"/>
                <a:buChar char="•"/>
                <a:defRPr sz="2800" spc="3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lvl2pPr>
            </a:lstStyle>
            <a:p>
              <a:r>
                <a:t>Analysis of Next Generation Sequencing Data</a:t>
              </a:r>
            </a:p>
            <a:p>
              <a:pPr lvl="1"/>
              <a:r>
                <a:t>Summer, 2021.</a:t>
              </a:r>
            </a:p>
          </p:txBody>
        </p:sp>
      </p:grpSp>
      <p:grpSp>
        <p:nvGrpSpPr>
          <p:cNvPr id="314" name="Group"/>
          <p:cNvGrpSpPr/>
          <p:nvPr/>
        </p:nvGrpSpPr>
        <p:grpSpPr>
          <a:xfrm>
            <a:off x="11156007" y="9723748"/>
            <a:ext cx="11914147" cy="1345123"/>
            <a:chOff x="0" y="0"/>
            <a:chExt cx="11914145" cy="1345121"/>
          </a:xfrm>
        </p:grpSpPr>
        <p:grpSp>
          <p:nvGrpSpPr>
            <p:cNvPr id="312" name="Group"/>
            <p:cNvGrpSpPr/>
            <p:nvPr/>
          </p:nvGrpSpPr>
          <p:grpSpPr>
            <a:xfrm>
              <a:off x="10567048" y="-1"/>
              <a:ext cx="1347098" cy="1345123"/>
              <a:chOff x="0" y="0"/>
              <a:chExt cx="1347097" cy="1345121"/>
            </a:xfrm>
          </p:grpSpPr>
          <p:sp>
            <p:nvSpPr>
              <p:cNvPr id="302" name="Oval 7"/>
              <p:cNvSpPr/>
              <p:nvPr/>
            </p:nvSpPr>
            <p:spPr>
              <a:xfrm rot="16200000">
                <a:off x="987" y="-989"/>
                <a:ext cx="1345123" cy="1347099"/>
              </a:xfrm>
              <a:prstGeom prst="ellipse">
                <a:avLst/>
              </a:prstGeom>
              <a:solidFill>
                <a:srgbClr val="62887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grpSp>
            <p:nvGrpSpPr>
              <p:cNvPr id="311" name="Group"/>
              <p:cNvGrpSpPr/>
              <p:nvPr/>
            </p:nvGrpSpPr>
            <p:grpSpPr>
              <a:xfrm>
                <a:off x="136391" y="337727"/>
                <a:ext cx="1097741" cy="669666"/>
                <a:chOff x="0" y="0"/>
                <a:chExt cx="1097739" cy="669665"/>
              </a:xfrm>
            </p:grpSpPr>
            <p:sp>
              <p:nvSpPr>
                <p:cNvPr id="303" name="Shape"/>
                <p:cNvSpPr/>
                <p:nvPr/>
              </p:nvSpPr>
              <p:spPr>
                <a:xfrm>
                  <a:off x="0" y="0"/>
                  <a:ext cx="1097740" cy="53201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603" y="0"/>
                      </a:moveTo>
                      <a:cubicBezTo>
                        <a:pt x="7967" y="0"/>
                        <a:pt x="5720" y="2939"/>
                        <a:pt x="4858" y="7062"/>
                      </a:cubicBezTo>
                      <a:cubicBezTo>
                        <a:pt x="4628" y="6992"/>
                        <a:pt x="4391" y="6953"/>
                        <a:pt x="4150" y="6953"/>
                      </a:cubicBezTo>
                      <a:cubicBezTo>
                        <a:pt x="1857" y="6953"/>
                        <a:pt x="0" y="10233"/>
                        <a:pt x="0" y="14278"/>
                      </a:cubicBezTo>
                      <a:cubicBezTo>
                        <a:pt x="0" y="18323"/>
                        <a:pt x="1857" y="21600"/>
                        <a:pt x="4150" y="21600"/>
                      </a:cubicBezTo>
                      <a:cubicBezTo>
                        <a:pt x="4193" y="21600"/>
                        <a:pt x="4237" y="21597"/>
                        <a:pt x="4280" y="21594"/>
                      </a:cubicBezTo>
                      <a:lnTo>
                        <a:pt x="10532" y="21597"/>
                      </a:lnTo>
                      <a:cubicBezTo>
                        <a:pt x="10555" y="21598"/>
                        <a:pt x="10579" y="21600"/>
                        <a:pt x="10603" y="21600"/>
                      </a:cubicBezTo>
                      <a:cubicBezTo>
                        <a:pt x="10626" y="21600"/>
                        <a:pt x="10648" y="21598"/>
                        <a:pt x="10672" y="21597"/>
                      </a:cubicBezTo>
                      <a:lnTo>
                        <a:pt x="18141" y="21600"/>
                      </a:lnTo>
                      <a:cubicBezTo>
                        <a:pt x="20051" y="21600"/>
                        <a:pt x="21600" y="18868"/>
                        <a:pt x="21600" y="15496"/>
                      </a:cubicBezTo>
                      <a:cubicBezTo>
                        <a:pt x="21600" y="12124"/>
                        <a:pt x="20051" y="9389"/>
                        <a:pt x="18141" y="9389"/>
                      </a:cubicBezTo>
                      <a:cubicBezTo>
                        <a:pt x="17627" y="9389"/>
                        <a:pt x="17139" y="9589"/>
                        <a:pt x="16701" y="9943"/>
                      </a:cubicBezTo>
                      <a:cubicBezTo>
                        <a:pt x="16453" y="4379"/>
                        <a:pt x="13819" y="0"/>
                        <a:pt x="1060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solidFill>
                        <a:srgbClr val="87B3B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304" name="Arrow"/>
                <p:cNvSpPr/>
                <p:nvPr/>
              </p:nvSpPr>
              <p:spPr>
                <a:xfrm rot="16200000" flipH="1">
                  <a:off x="660921" y="590477"/>
                  <a:ext cx="52644" cy="92352"/>
                </a:xfrm>
                <a:prstGeom prst="rightArrow">
                  <a:avLst>
                    <a:gd name="adj1" fmla="val 34301"/>
                    <a:gd name="adj2" fmla="val 89095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305" name="Arrow"/>
                <p:cNvSpPr/>
                <p:nvPr/>
              </p:nvSpPr>
              <p:spPr>
                <a:xfrm rot="16200000">
                  <a:off x="395862" y="597168"/>
                  <a:ext cx="52644" cy="92352"/>
                </a:xfrm>
                <a:prstGeom prst="rightArrow">
                  <a:avLst>
                    <a:gd name="adj1" fmla="val 34301"/>
                    <a:gd name="adj2" fmla="val 89095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306" name="Circle"/>
                <p:cNvSpPr/>
                <p:nvPr/>
              </p:nvSpPr>
              <p:spPr>
                <a:xfrm>
                  <a:off x="405705" y="120283"/>
                  <a:ext cx="295084" cy="298058"/>
                </a:xfrm>
                <a:prstGeom prst="ellipse">
                  <a:avLst/>
                </a:prstGeom>
                <a:solidFill>
                  <a:srgbClr val="62887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307" name="Circle"/>
                <p:cNvSpPr/>
                <p:nvPr/>
              </p:nvSpPr>
              <p:spPr>
                <a:xfrm>
                  <a:off x="470039" y="180934"/>
                  <a:ext cx="170877" cy="170148"/>
                </a:xfrm>
                <a:prstGeom prst="ellipse">
                  <a:avLst/>
                </a:prstGeom>
                <a:noFill/>
                <a:ln w="25400" cap="flat">
                  <a:solidFill>
                    <a:srgbClr val="FFFFFF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308" name="Circle"/>
                <p:cNvSpPr/>
                <p:nvPr/>
              </p:nvSpPr>
              <p:spPr>
                <a:xfrm>
                  <a:off x="496010" y="206541"/>
                  <a:ext cx="118935" cy="118934"/>
                </a:xfrm>
                <a:prstGeom prst="ellipse">
                  <a:avLst/>
                </a:prstGeom>
                <a:noFill/>
                <a:ln w="25400" cap="flat">
                  <a:solidFill>
                    <a:srgbClr val="FFFFFF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309" name="Rectangle"/>
                <p:cNvSpPr/>
                <p:nvPr/>
              </p:nvSpPr>
              <p:spPr>
                <a:xfrm rot="21000000">
                  <a:off x="581390" y="233111"/>
                  <a:ext cx="92352" cy="52643"/>
                </a:xfrm>
                <a:prstGeom prst="rect">
                  <a:avLst/>
                </a:prstGeom>
                <a:solidFill>
                  <a:srgbClr val="62887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310" name="Rectangle"/>
                <p:cNvSpPr/>
                <p:nvPr/>
              </p:nvSpPr>
              <p:spPr>
                <a:xfrm rot="600000">
                  <a:off x="581390" y="246294"/>
                  <a:ext cx="92352" cy="52643"/>
                </a:xfrm>
                <a:prstGeom prst="rect">
                  <a:avLst/>
                </a:prstGeom>
                <a:solidFill>
                  <a:srgbClr val="62887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584200">
                    <a:defRPr sz="2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</p:grpSp>
        <p:sp>
          <p:nvSpPr>
            <p:cNvPr id="313" name="Group 1"/>
            <p:cNvSpPr/>
            <p:nvPr/>
          </p:nvSpPr>
          <p:spPr>
            <a:xfrm>
              <a:off x="0" y="154152"/>
              <a:ext cx="10317922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lnSpc>
                  <a:spcPts val="4000"/>
                </a:lnSpc>
                <a:defRPr sz="2800" b="1" spc="3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  <a:lvl2pPr marL="661736" indent="-280734">
                <a:lnSpc>
                  <a:spcPts val="4000"/>
                </a:lnSpc>
                <a:buSzPct val="100000"/>
                <a:buChar char="•"/>
                <a:defRPr sz="2800" spc="300">
                  <a:solidFill>
                    <a:srgbClr val="737572"/>
                  </a:solidFill>
                  <a:latin typeface="+mj-lt"/>
                  <a:ea typeface="+mj-ea"/>
                  <a:cs typeface="+mj-cs"/>
                  <a:sym typeface="Helvetica"/>
                </a:defRPr>
              </a:lvl2pPr>
            </a:lstStyle>
            <a:p>
              <a:r>
                <a:t>Computerome 2.0 Users Workshop:</a:t>
              </a:r>
            </a:p>
            <a:p>
              <a:pPr lvl="1"/>
              <a:r>
                <a:t>February, 2021 - Collaboration Globe &amp; Danstem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A55283D-3B54-394A-8DCE-BCF2A03B42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70169" y="11520123"/>
            <a:ext cx="876300" cy="990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1" animBg="1" advAuto="0"/>
      <p:bldP spid="277" grpId="2" animBg="1" advAuto="0"/>
      <p:bldP spid="301" grpId="4" animBg="1" advAuto="0"/>
      <p:bldP spid="314" grpId="3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computerome_00.jpg" descr="computerome_00.jpg"/>
          <p:cNvPicPr>
            <a:picLocks noChangeAspect="1"/>
          </p:cNvPicPr>
          <p:nvPr/>
        </p:nvPicPr>
        <p:blipFill>
          <a:blip r:embed="rId2">
            <a:alphaModFix amt="94647"/>
          </a:blip>
          <a:srcRect l="13000" r="41539"/>
          <a:stretch>
            <a:fillRect/>
          </a:stretch>
        </p:blipFill>
        <p:spPr>
          <a:xfrm>
            <a:off x="13259147" y="-47427"/>
            <a:ext cx="11160864" cy="13810736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317" name="Rectangle"/>
          <p:cNvSpPr/>
          <p:nvPr/>
        </p:nvSpPr>
        <p:spPr>
          <a:xfrm>
            <a:off x="-3175" y="0"/>
            <a:ext cx="24377650" cy="13716000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18" name="OMPUTEROME 2.0…"/>
          <p:cNvSpPr txBox="1"/>
          <p:nvPr/>
        </p:nvSpPr>
        <p:spPr>
          <a:xfrm>
            <a:off x="4546572" y="5857168"/>
            <a:ext cx="5432029" cy="200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000" b="1" spc="300" baseline="3331">
                <a:latin typeface="+mj-lt"/>
                <a:ea typeface="+mj-ea"/>
                <a:cs typeface="+mj-cs"/>
                <a:sym typeface="Helvetica"/>
              </a:defRPr>
            </a:pPr>
            <a:r>
              <a:t>COMPUTEROME 2.0</a:t>
            </a:r>
          </a:p>
          <a:p>
            <a:pPr>
              <a:defRPr sz="6000" b="1" spc="300" baseline="3331">
                <a:latin typeface="+mj-lt"/>
                <a:ea typeface="+mj-ea"/>
                <a:cs typeface="+mj-cs"/>
                <a:sym typeface="Helvetica"/>
              </a:defRPr>
            </a:pPr>
            <a:r>
              <a:t>USERS WORKSHOP</a:t>
            </a:r>
          </a:p>
        </p:txBody>
      </p:sp>
      <p:sp>
        <p:nvSpPr>
          <p:cNvPr id="319" name="Faculty of Health and Medical Sciences,…"/>
          <p:cNvSpPr txBox="1"/>
          <p:nvPr/>
        </p:nvSpPr>
        <p:spPr>
          <a:xfrm>
            <a:off x="8712172" y="12506889"/>
            <a:ext cx="5561269" cy="894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800" b="1" cap="all" spc="178" baseline="29333">
                <a:latin typeface="Arial"/>
                <a:ea typeface="Arial"/>
                <a:cs typeface="Arial"/>
                <a:sym typeface="Arial"/>
              </a:defRPr>
            </a:pPr>
            <a:r>
              <a:t>Center for Health DATA SCIENCE (HEADS)</a:t>
            </a:r>
          </a:p>
          <a:p>
            <a:pPr>
              <a:defRPr sz="1800" cap="all" spc="178" baseline="29333">
                <a:latin typeface="Arial"/>
                <a:ea typeface="Arial"/>
                <a:cs typeface="Arial"/>
                <a:sym typeface="Arial"/>
              </a:defRPr>
            </a:pPr>
            <a:r>
              <a:t>Faculty of Health and Medical Sciences, </a:t>
            </a:r>
          </a:p>
          <a:p>
            <a:pPr>
              <a:defRPr sz="1800" b="1" cap="all" spc="178" baseline="29333">
                <a:latin typeface="Arial"/>
                <a:ea typeface="Arial"/>
                <a:cs typeface="Arial"/>
                <a:sym typeface="Arial"/>
              </a:defRPr>
            </a:pPr>
            <a:r>
              <a:t>University of Copenhagen</a:t>
            </a:r>
            <a:r>
              <a:rPr b="0"/>
              <a:t>, February, 2021</a:t>
            </a:r>
          </a:p>
        </p:txBody>
      </p:sp>
      <p:grpSp>
        <p:nvGrpSpPr>
          <p:cNvPr id="322" name="Group"/>
          <p:cNvGrpSpPr/>
          <p:nvPr/>
        </p:nvGrpSpPr>
        <p:grpSpPr>
          <a:xfrm>
            <a:off x="2654959" y="5981418"/>
            <a:ext cx="1658087" cy="1650483"/>
            <a:chOff x="0" y="0"/>
            <a:chExt cx="1658086" cy="1650482"/>
          </a:xfrm>
        </p:grpSpPr>
        <p:pic>
          <p:nvPicPr>
            <p:cNvPr id="320" name="1325x215_WikiBanner.png" descr="1325x215_WikiBanner.png"/>
            <p:cNvPicPr>
              <a:picLocks noChangeAspect="1"/>
            </p:cNvPicPr>
            <p:nvPr/>
          </p:nvPicPr>
          <p:blipFill>
            <a:blip r:embed="rId3"/>
            <a:srcRect l="6112" t="15737" r="82742" b="15437"/>
            <a:stretch>
              <a:fillRect/>
            </a:stretch>
          </p:blipFill>
          <p:spPr>
            <a:xfrm>
              <a:off x="302" y="487"/>
              <a:ext cx="1657740" cy="1649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40" y="0"/>
                  </a:moveTo>
                  <a:cubicBezTo>
                    <a:pt x="7321" y="0"/>
                    <a:pt x="4804" y="1007"/>
                    <a:pt x="2881" y="3017"/>
                  </a:cubicBezTo>
                  <a:cubicBezTo>
                    <a:pt x="-960" y="7038"/>
                    <a:pt x="-960" y="13559"/>
                    <a:pt x="2881" y="17579"/>
                  </a:cubicBezTo>
                  <a:cubicBezTo>
                    <a:pt x="6725" y="21600"/>
                    <a:pt x="12955" y="21600"/>
                    <a:pt x="16799" y="17579"/>
                  </a:cubicBezTo>
                  <a:cubicBezTo>
                    <a:pt x="20640" y="13559"/>
                    <a:pt x="20640" y="7038"/>
                    <a:pt x="16799" y="3017"/>
                  </a:cubicBezTo>
                  <a:cubicBezTo>
                    <a:pt x="14876" y="1007"/>
                    <a:pt x="12358" y="0"/>
                    <a:pt x="9840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321" name="Oval"/>
            <p:cNvSpPr/>
            <p:nvPr/>
          </p:nvSpPr>
          <p:spPr>
            <a:xfrm>
              <a:off x="0" y="0"/>
              <a:ext cx="1658087" cy="1650483"/>
            </a:xfrm>
            <a:prstGeom prst="ellipse">
              <a:avLst/>
            </a:prstGeom>
            <a:noFill/>
            <a:ln w="6350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Rectangle"/>
          <p:cNvSpPr/>
          <p:nvPr/>
        </p:nvSpPr>
        <p:spPr>
          <a:xfrm>
            <a:off x="6347" y="3509505"/>
            <a:ext cx="24358606" cy="8932719"/>
          </a:xfrm>
          <a:prstGeom prst="rect">
            <a:avLst/>
          </a:prstGeom>
          <a:solidFill>
            <a:srgbClr val="80A7A5"/>
          </a:solidFill>
          <a:ln w="12700">
            <a:solidFill>
              <a:srgbClr val="93B08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BBE9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pic>
        <p:nvPicPr>
          <p:cNvPr id="325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8986280" y="4156866"/>
            <a:ext cx="2705116" cy="2705115"/>
          </a:xfrm>
          <a:prstGeom prst="rect">
            <a:avLst/>
          </a:prstGeom>
        </p:spPr>
      </p:pic>
      <p:grpSp>
        <p:nvGrpSpPr>
          <p:cNvPr id="328" name="Group"/>
          <p:cNvGrpSpPr/>
          <p:nvPr/>
        </p:nvGrpSpPr>
        <p:grpSpPr>
          <a:xfrm>
            <a:off x="1598161" y="1527374"/>
            <a:ext cx="15224118" cy="886060"/>
            <a:chOff x="0" y="0"/>
            <a:chExt cx="15224117" cy="886058"/>
          </a:xfrm>
        </p:grpSpPr>
        <p:sp>
          <p:nvSpPr>
            <p:cNvPr id="326" name="WHO ARE WE"/>
            <p:cNvSpPr txBox="1"/>
            <p:nvPr/>
          </p:nvSpPr>
          <p:spPr>
            <a:xfrm>
              <a:off x="597242" y="3607"/>
              <a:ext cx="14626876" cy="8534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WHO ARE WE</a:t>
              </a:r>
            </a:p>
          </p:txBody>
        </p:sp>
        <p:sp>
          <p:nvSpPr>
            <p:cNvPr id="327" name="Rectangle"/>
            <p:cNvSpPr/>
            <p:nvPr/>
          </p:nvSpPr>
          <p:spPr>
            <a:xfrm rot="5400000">
              <a:off x="-363261" y="363259"/>
              <a:ext cx="886060" cy="159539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pic>
        <p:nvPicPr>
          <p:cNvPr id="329" name="22790181_10155887493661462_1563602072_o.jpg" descr="22790181_10155887493661462_1563602072_o.jpg"/>
          <p:cNvPicPr>
            <a:picLocks noChangeAspect="1"/>
          </p:cNvPicPr>
          <p:nvPr/>
        </p:nvPicPr>
        <p:blipFill>
          <a:blip r:embed="rId3"/>
          <a:srcRect t="17139" b="4774"/>
          <a:stretch>
            <a:fillRect/>
          </a:stretch>
        </p:blipFill>
        <p:spPr>
          <a:xfrm>
            <a:off x="12932547" y="4142387"/>
            <a:ext cx="2627330" cy="2734034"/>
          </a:xfrm>
          <a:prstGeom prst="rect">
            <a:avLst/>
          </a:prstGeom>
          <a:ln w="12700">
            <a:miter lim="400000"/>
          </a:ln>
        </p:spPr>
      </p:pic>
      <p:pic>
        <p:nvPicPr>
          <p:cNvPr id="330" name="SkipperPhotography139.JPG" descr="SkipperPhotography139.JPG"/>
          <p:cNvPicPr>
            <a:picLocks noChangeAspect="1"/>
          </p:cNvPicPr>
          <p:nvPr/>
        </p:nvPicPr>
        <p:blipFill>
          <a:blip r:embed="rId4"/>
          <a:srcRect l="15275" r="18365"/>
          <a:stretch>
            <a:fillRect/>
          </a:stretch>
        </p:blipFill>
        <p:spPr>
          <a:xfrm>
            <a:off x="8988131" y="4142389"/>
            <a:ext cx="2726816" cy="2734074"/>
          </a:xfrm>
          <a:prstGeom prst="rect">
            <a:avLst/>
          </a:prstGeom>
          <a:ln w="12700">
            <a:miter lim="400000"/>
          </a:ln>
        </p:spPr>
      </p:pic>
      <p:pic>
        <p:nvPicPr>
          <p:cNvPr id="331" name="Shyam.jpg" descr="Shyam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79916" y="8373281"/>
            <a:ext cx="2732580" cy="27325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2" name="prt_www40.hentindhold_cms.jpg" descr="prt_www40.hentindhold_cms.jpg"/>
          <p:cNvPicPr>
            <a:picLocks noChangeAspect="1"/>
          </p:cNvPicPr>
          <p:nvPr/>
        </p:nvPicPr>
        <p:blipFill>
          <a:blip r:embed="rId6"/>
          <a:srcRect l="3165" b="3258"/>
          <a:stretch>
            <a:fillRect/>
          </a:stretch>
        </p:blipFill>
        <p:spPr>
          <a:xfrm>
            <a:off x="18241478" y="8380868"/>
            <a:ext cx="2719879" cy="2717234"/>
          </a:xfrm>
          <a:prstGeom prst="rect">
            <a:avLst/>
          </a:prstGeom>
          <a:ln w="12700">
            <a:miter lim="400000"/>
          </a:ln>
        </p:spPr>
      </p:pic>
      <p:pic>
        <p:nvPicPr>
          <p:cNvPr id="333" name="prt_www40.hentindhold_cms.jpg" descr="prt_www40.hentindhold_cms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99763" y="8373533"/>
            <a:ext cx="2730514" cy="2730514"/>
          </a:xfrm>
          <a:prstGeom prst="rect">
            <a:avLst/>
          </a:prstGeom>
          <a:ln w="12700">
            <a:miter lim="400000"/>
          </a:ln>
        </p:spPr>
      </p:pic>
      <p:sp>
        <p:nvSpPr>
          <p:cNvPr id="334" name="Square"/>
          <p:cNvSpPr/>
          <p:nvPr/>
        </p:nvSpPr>
        <p:spPr>
          <a:xfrm>
            <a:off x="12761383" y="4024309"/>
            <a:ext cx="2969646" cy="2970233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5" name="Square"/>
          <p:cNvSpPr/>
          <p:nvPr/>
        </p:nvSpPr>
        <p:spPr>
          <a:xfrm>
            <a:off x="8866774" y="4024309"/>
            <a:ext cx="2969645" cy="2970233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6" name="Square"/>
          <p:cNvSpPr/>
          <p:nvPr/>
        </p:nvSpPr>
        <p:spPr>
          <a:xfrm>
            <a:off x="18116550" y="4024309"/>
            <a:ext cx="2969643" cy="2970233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7" name="Square"/>
          <p:cNvSpPr/>
          <p:nvPr/>
        </p:nvSpPr>
        <p:spPr>
          <a:xfrm>
            <a:off x="18116550" y="8254455"/>
            <a:ext cx="2969643" cy="2970233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8" name="Square"/>
          <p:cNvSpPr/>
          <p:nvPr/>
        </p:nvSpPr>
        <p:spPr>
          <a:xfrm>
            <a:off x="12761383" y="8254455"/>
            <a:ext cx="2969646" cy="2970233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9" name="Square"/>
          <p:cNvSpPr/>
          <p:nvPr/>
        </p:nvSpPr>
        <p:spPr>
          <a:xfrm>
            <a:off x="8866774" y="8254455"/>
            <a:ext cx="2969645" cy="2970233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0" name="ANDERS KROGH"/>
          <p:cNvSpPr txBox="1"/>
          <p:nvPr/>
        </p:nvSpPr>
        <p:spPr>
          <a:xfrm>
            <a:off x="9122040" y="7150441"/>
            <a:ext cx="2433598" cy="408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ANDERS KROGH</a:t>
            </a:r>
          </a:p>
        </p:txBody>
      </p:sp>
      <p:sp>
        <p:nvSpPr>
          <p:cNvPr id="341" name="THILDE TERKELSEN"/>
          <p:cNvSpPr txBox="1"/>
          <p:nvPr/>
        </p:nvSpPr>
        <p:spPr>
          <a:xfrm>
            <a:off x="12832490" y="7150441"/>
            <a:ext cx="2827432" cy="408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THILDE TERKELSEN</a:t>
            </a:r>
          </a:p>
        </p:txBody>
      </p:sp>
      <p:sp>
        <p:nvSpPr>
          <p:cNvPr id="342" name="BENT PETERSEN"/>
          <p:cNvSpPr txBox="1"/>
          <p:nvPr/>
        </p:nvSpPr>
        <p:spPr>
          <a:xfrm>
            <a:off x="9134795" y="11452166"/>
            <a:ext cx="2433598" cy="408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BENT PETERSEN</a:t>
            </a:r>
          </a:p>
        </p:txBody>
      </p:sp>
      <p:sp>
        <p:nvSpPr>
          <p:cNvPr id="343" name="SHYAM  GOPALAKRISHNAN"/>
          <p:cNvSpPr txBox="1"/>
          <p:nvPr/>
        </p:nvSpPr>
        <p:spPr>
          <a:xfrm>
            <a:off x="12372768" y="11459264"/>
            <a:ext cx="3746876" cy="408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SHYAM  GOPALAKRISHNAN</a:t>
            </a:r>
          </a:p>
        </p:txBody>
      </p:sp>
      <p:sp>
        <p:nvSpPr>
          <p:cNvPr id="344" name="MAGALI MICHAUT"/>
          <p:cNvSpPr txBox="1"/>
          <p:nvPr/>
        </p:nvSpPr>
        <p:spPr>
          <a:xfrm>
            <a:off x="18302875" y="7150441"/>
            <a:ext cx="2596997" cy="408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MAGALI MICHAUT</a:t>
            </a:r>
          </a:p>
        </p:txBody>
      </p:sp>
      <p:sp>
        <p:nvSpPr>
          <p:cNvPr id="345" name="ALLAN HAVE"/>
          <p:cNvSpPr txBox="1"/>
          <p:nvPr/>
        </p:nvSpPr>
        <p:spPr>
          <a:xfrm>
            <a:off x="18650007" y="11452166"/>
            <a:ext cx="1902730" cy="408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100" b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ALLAN HAVE</a:t>
            </a:r>
          </a:p>
        </p:txBody>
      </p:sp>
      <p:sp>
        <p:nvSpPr>
          <p:cNvPr id="346" name="Anders Krogh, Professor, Head of Center…"/>
          <p:cNvSpPr txBox="1"/>
          <p:nvPr/>
        </p:nvSpPr>
        <p:spPr>
          <a:xfrm>
            <a:off x="1522470" y="5081189"/>
            <a:ext cx="7024838" cy="828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Anders Krogh, Professor, Head of Center</a:t>
            </a:r>
            <a:endParaRPr b="1"/>
          </a:p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Thilde Terkelsen, Data Scientist</a:t>
            </a:r>
          </a:p>
        </p:txBody>
      </p:sp>
      <p:sp>
        <p:nvSpPr>
          <p:cNvPr id="347" name="Magali Michaut,  Research Consultant"/>
          <p:cNvSpPr txBox="1"/>
          <p:nvPr/>
        </p:nvSpPr>
        <p:spPr>
          <a:xfrm>
            <a:off x="1522470" y="7235838"/>
            <a:ext cx="7024838" cy="459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Magali Michaut,  Research Consultant</a:t>
            </a:r>
          </a:p>
        </p:txBody>
      </p:sp>
      <p:sp>
        <p:nvSpPr>
          <p:cNvPr id="348" name="Bent Petersen, Associate Professor…"/>
          <p:cNvSpPr txBox="1"/>
          <p:nvPr/>
        </p:nvSpPr>
        <p:spPr>
          <a:xfrm>
            <a:off x="1522470" y="9014417"/>
            <a:ext cx="7024838" cy="828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Bent Petersen, Associate Professor</a:t>
            </a:r>
          </a:p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Shyam Gopalakrishnan, Associate Professor</a:t>
            </a:r>
          </a:p>
        </p:txBody>
      </p:sp>
      <p:sp>
        <p:nvSpPr>
          <p:cNvPr id="349" name="Allan Have Sørensen, Head of Section"/>
          <p:cNvSpPr txBox="1"/>
          <p:nvPr/>
        </p:nvSpPr>
        <p:spPr>
          <a:xfrm>
            <a:off x="1522470" y="11047935"/>
            <a:ext cx="7024838" cy="459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 Allan Have Sørensen, Head of Section</a:t>
            </a:r>
          </a:p>
        </p:txBody>
      </p:sp>
      <p:sp>
        <p:nvSpPr>
          <p:cNvPr id="350" name="DANSTEM:"/>
          <p:cNvSpPr txBox="1"/>
          <p:nvPr/>
        </p:nvSpPr>
        <p:spPr>
          <a:xfrm>
            <a:off x="1499395" y="6488433"/>
            <a:ext cx="6283950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DANSTEM:</a:t>
            </a:r>
          </a:p>
        </p:txBody>
      </p:sp>
      <p:sp>
        <p:nvSpPr>
          <p:cNvPr id="351" name="CENTER FOR HEALTH DATA SCIENCE:"/>
          <p:cNvSpPr txBox="1"/>
          <p:nvPr/>
        </p:nvSpPr>
        <p:spPr>
          <a:xfrm>
            <a:off x="1499395" y="4396396"/>
            <a:ext cx="6283947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CENTER FOR HEALTH DATA SCIENCE:</a:t>
            </a:r>
          </a:p>
        </p:txBody>
      </p:sp>
      <p:sp>
        <p:nvSpPr>
          <p:cNvPr id="352" name="GLOBE INSTITUTE:"/>
          <p:cNvSpPr txBox="1"/>
          <p:nvPr/>
        </p:nvSpPr>
        <p:spPr>
          <a:xfrm>
            <a:off x="1498648" y="8312532"/>
            <a:ext cx="6283950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GLOBE INSTITUTE:</a:t>
            </a:r>
          </a:p>
        </p:txBody>
      </p:sp>
      <p:sp>
        <p:nvSpPr>
          <p:cNvPr id="353" name="KU IT:"/>
          <p:cNvSpPr txBox="1"/>
          <p:nvPr/>
        </p:nvSpPr>
        <p:spPr>
          <a:xfrm>
            <a:off x="1498648" y="10326543"/>
            <a:ext cx="6283950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KU IT:</a:t>
            </a:r>
          </a:p>
        </p:txBody>
      </p:sp>
      <p:pic>
        <p:nvPicPr>
          <p:cNvPr id="354" name="2019-04-16.jpg" descr="2019-04-16.jpg"/>
          <p:cNvPicPr>
            <a:picLocks noChangeAspect="1"/>
          </p:cNvPicPr>
          <p:nvPr/>
        </p:nvPicPr>
        <p:blipFill>
          <a:blip r:embed="rId8"/>
          <a:srcRect l="23676" t="14988" r="2341" b="32147"/>
          <a:stretch>
            <a:fillRect/>
          </a:stretch>
        </p:blipFill>
        <p:spPr>
          <a:xfrm>
            <a:off x="18241478" y="4149332"/>
            <a:ext cx="2719594" cy="27203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Rectangle"/>
          <p:cNvSpPr/>
          <p:nvPr/>
        </p:nvSpPr>
        <p:spPr>
          <a:xfrm>
            <a:off x="12341423" y="0"/>
            <a:ext cx="9879013" cy="13716002"/>
          </a:xfrm>
          <a:prstGeom prst="rect">
            <a:avLst/>
          </a:prstGeom>
          <a:solidFill>
            <a:srgbClr val="80A7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7" name="Rectangle"/>
          <p:cNvSpPr/>
          <p:nvPr/>
        </p:nvSpPr>
        <p:spPr>
          <a:xfrm>
            <a:off x="1619250" y="3263267"/>
            <a:ext cx="21132800" cy="8265691"/>
          </a:xfrm>
          <a:prstGeom prst="rect">
            <a:avLst/>
          </a:prstGeom>
          <a:solidFill>
            <a:srgbClr val="FFFFFF"/>
          </a:solidFill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360" name="Group"/>
          <p:cNvGrpSpPr/>
          <p:nvPr/>
        </p:nvGrpSpPr>
        <p:grpSpPr>
          <a:xfrm>
            <a:off x="1600200" y="1523999"/>
            <a:ext cx="15224118" cy="886060"/>
            <a:chOff x="0" y="0"/>
            <a:chExt cx="15224117" cy="886058"/>
          </a:xfrm>
        </p:grpSpPr>
        <p:sp>
          <p:nvSpPr>
            <p:cNvPr id="358" name="BEFORE LOG IN TO COMPUTEROME 2.0"/>
            <p:cNvSpPr txBox="1"/>
            <p:nvPr/>
          </p:nvSpPr>
          <p:spPr>
            <a:xfrm>
              <a:off x="597242" y="3607"/>
              <a:ext cx="14626876" cy="8534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C2 WORKSHOP PROGRAM</a:t>
              </a:r>
            </a:p>
          </p:txBody>
        </p:sp>
        <p:sp>
          <p:nvSpPr>
            <p:cNvPr id="359" name="Rectangle"/>
            <p:cNvSpPr/>
            <p:nvPr/>
          </p:nvSpPr>
          <p:spPr>
            <a:xfrm rot="5400000">
              <a:off x="-363261" y="363259"/>
              <a:ext cx="886060" cy="159539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361" name="Текст 2"/>
          <p:cNvSpPr txBox="1"/>
          <p:nvPr/>
        </p:nvSpPr>
        <p:spPr>
          <a:xfrm>
            <a:off x="2163317" y="5591444"/>
            <a:ext cx="10764540" cy="4927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2438643">
              <a:lnSpc>
                <a:spcPct val="13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09.00 - Welcome</a:t>
            </a:r>
          </a:p>
          <a:p>
            <a:pPr defTabSz="2438643">
              <a:lnSpc>
                <a:spcPct val="13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09.10 - Introduction to Computerome 2.0</a:t>
            </a:r>
          </a:p>
          <a:p>
            <a:pPr defTabSz="2438643">
              <a:lnSpc>
                <a:spcPct val="13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09.50 - The Basics</a:t>
            </a:r>
          </a:p>
          <a:p>
            <a:pPr defTabSz="2438643">
              <a:lnSpc>
                <a:spcPct val="13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10.10 - Exercise 1.0</a:t>
            </a:r>
          </a:p>
          <a:p>
            <a:pPr defTabSz="2438643">
              <a:lnSpc>
                <a:spcPct val="13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10.40 - Coffee Break // Troubleshooting</a:t>
            </a:r>
          </a:p>
          <a:p>
            <a:pPr defTabSz="2438643">
              <a:lnSpc>
                <a:spcPct val="13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11.00 - Working on Computerome 2.0</a:t>
            </a:r>
          </a:p>
          <a:p>
            <a:pPr defTabSz="2438643">
              <a:lnSpc>
                <a:spcPct val="13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11.20 - Exercise 2.0</a:t>
            </a:r>
          </a:p>
          <a:p>
            <a:pPr defTabSz="2438643">
              <a:lnSpc>
                <a:spcPct val="13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11.50 - Q&amp;A</a:t>
            </a:r>
          </a:p>
          <a:p>
            <a:pPr defTabSz="2438643">
              <a:lnSpc>
                <a:spcPct val="13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12.00 - Lunch</a:t>
            </a:r>
          </a:p>
        </p:txBody>
      </p:sp>
      <p:sp>
        <p:nvSpPr>
          <p:cNvPr id="362" name="Текст 2"/>
          <p:cNvSpPr txBox="1"/>
          <p:nvPr/>
        </p:nvSpPr>
        <p:spPr>
          <a:xfrm>
            <a:off x="12323317" y="5587666"/>
            <a:ext cx="10764539" cy="4658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2438643">
              <a:lnSpc>
                <a:spcPct val="14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13.00 - A Technical Intermezzo</a:t>
            </a:r>
          </a:p>
          <a:p>
            <a:pPr defTabSz="2438643">
              <a:lnSpc>
                <a:spcPct val="14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13.15 - C2 Modules and Queue System</a:t>
            </a:r>
          </a:p>
          <a:p>
            <a:pPr defTabSz="2438643">
              <a:lnSpc>
                <a:spcPct val="14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13.45 - Exercise 3.0</a:t>
            </a:r>
          </a:p>
          <a:p>
            <a:pPr defTabSz="2438643">
              <a:lnSpc>
                <a:spcPct val="14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14.30 - Coffee Break // Troubleshooting</a:t>
            </a:r>
          </a:p>
          <a:p>
            <a:pPr defTabSz="2438643">
              <a:lnSpc>
                <a:spcPct val="14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15.00 - Optimization of Time and Cost</a:t>
            </a:r>
          </a:p>
          <a:p>
            <a:pPr defTabSz="2438643">
              <a:lnSpc>
                <a:spcPct val="14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15.20 - Exercise 4.0</a:t>
            </a:r>
          </a:p>
          <a:p>
            <a:pPr defTabSz="2438643">
              <a:lnSpc>
                <a:spcPct val="140000"/>
              </a:lnSpc>
              <a:spcBef>
                <a:spcPts val="200"/>
              </a:spcBef>
              <a:defRPr sz="27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15.45 - Q&amp;A and Outro</a:t>
            </a:r>
          </a:p>
        </p:txBody>
      </p:sp>
      <p:sp>
        <p:nvSpPr>
          <p:cNvPr id="363" name="Текст 2"/>
          <p:cNvSpPr txBox="1"/>
          <p:nvPr/>
        </p:nvSpPr>
        <p:spPr>
          <a:xfrm>
            <a:off x="2112517" y="4003944"/>
            <a:ext cx="10764540" cy="523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643">
              <a:lnSpc>
                <a:spcPct val="150000"/>
              </a:lnSpc>
              <a:spcBef>
                <a:spcPts val="200"/>
              </a:spcBef>
              <a:defRPr sz="2800" b="1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DATE: 18th of February, 2021</a:t>
            </a:r>
          </a:p>
        </p:txBody>
      </p:sp>
      <p:sp>
        <p:nvSpPr>
          <p:cNvPr id="364" name="Текст 2"/>
          <p:cNvSpPr txBox="1"/>
          <p:nvPr/>
        </p:nvSpPr>
        <p:spPr>
          <a:xfrm>
            <a:off x="12323317" y="4003944"/>
            <a:ext cx="10764539" cy="523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defTabSz="2438643">
              <a:lnSpc>
                <a:spcPct val="150000"/>
              </a:lnSpc>
              <a:spcBef>
                <a:spcPts val="200"/>
              </a:spcBef>
              <a:defRPr sz="2800" b="1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TIME &amp; PLACE: 09.00-16.00 on Zoom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Lucida Grande"/>
        <a:ea typeface="Lucida Grande"/>
        <a:cs typeface="Lucida Grand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Lucida Grande"/>
        <a:ea typeface="Lucida Grande"/>
        <a:cs typeface="Lucida Grand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8284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561</Words>
  <Application>Microsoft Macintosh PowerPoint</Application>
  <PresentationFormat>Custom</PresentationFormat>
  <Paragraphs>147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Neue</vt:lpstr>
      <vt:lpstr>Helvetica Neue Medium</vt:lpstr>
      <vt:lpstr>Lucida Grande</vt:lpstr>
      <vt:lpstr>Microsoft New Tai Lue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Thilde Bagger Terkelsen</cp:lastModifiedBy>
  <cp:revision>2</cp:revision>
  <dcterms:modified xsi:type="dcterms:W3CDTF">2021-03-09T10:46:20Z</dcterms:modified>
</cp:coreProperties>
</file>